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778AB-34A0-49D0-AF97-D6F43385D96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F4FD0-D0E1-4415-8261-74420B0FC92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F4FD0-D0E1-4415-8261-74420B0FC92A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5B70-3077-4A79-A96E-5CB0473D69DC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2479-7EAC-41E0-95AB-947352D4B8E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72560" cy="621510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25400"/>
              <a:extrusionClr>
                <a:srgbClr val="0070C0"/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r>
              <a:rPr lang="pl-PL" sz="4800" u="sng" dirty="0" smtClean="0">
                <a:solidFill>
                  <a:srgbClr val="FF0000"/>
                </a:solidFill>
              </a:rPr>
              <a:t>Bezpieczeństwo dzieci i młodzieży w </a:t>
            </a:r>
            <a:r>
              <a:rPr lang="pl-PL" sz="4800" u="sng" dirty="0" err="1" smtClean="0">
                <a:solidFill>
                  <a:srgbClr val="FF0000"/>
                </a:solidFill>
              </a:rPr>
              <a:t>internecie</a:t>
            </a:r>
            <a:r>
              <a:rPr lang="pl-PL" sz="4800" u="sng" dirty="0" smtClean="0">
                <a:solidFill>
                  <a:srgbClr val="FF0000"/>
                </a:solidFill>
              </a:rPr>
              <a:t>.</a:t>
            </a:r>
            <a:r>
              <a:rPr lang="pl-PL" sz="4800" dirty="0" smtClean="0">
                <a:solidFill>
                  <a:srgbClr val="FF0000"/>
                </a:solidFill>
              </a:rPr>
              <a:t/>
            </a:r>
            <a:br>
              <a:rPr lang="pl-PL" sz="4800" dirty="0" smtClean="0">
                <a:solidFill>
                  <a:srgbClr val="FF0000"/>
                </a:solidFill>
              </a:rPr>
            </a:br>
            <a:r>
              <a:rPr lang="pl-PL" sz="4800" dirty="0" smtClean="0">
                <a:solidFill>
                  <a:srgbClr val="FF0000"/>
                </a:solidFill>
              </a:rPr>
              <a:t/>
            </a:r>
            <a:br>
              <a:rPr lang="pl-PL" sz="4800" dirty="0" smtClean="0">
                <a:solidFill>
                  <a:srgbClr val="FF0000"/>
                </a:solidFill>
              </a:rPr>
            </a:br>
            <a:r>
              <a:rPr lang="pl-PL" sz="4800" dirty="0" smtClean="0">
                <a:solidFill>
                  <a:srgbClr val="FF0000"/>
                </a:solidFill>
              </a:rPr>
              <a:t>                  </a:t>
            </a:r>
            <a:r>
              <a:rPr lang="pl-PL" sz="3600" dirty="0" smtClean="0">
                <a:solidFill>
                  <a:srgbClr val="FF0000"/>
                </a:solidFill>
              </a:rPr>
              <a:t>Opracowała:</a:t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                         Maria Zaremba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643106" y="3929066"/>
            <a:ext cx="128566" cy="828684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29784" y="642918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Zdarza się, że intymne zdjęcia i filmy przesyłane w ramach prywatnych relacji między dwojgiem nastolatków zostają czasem upublicznione, a widoczne  na nich osoby stają się obiektem </a:t>
            </a:r>
            <a:r>
              <a:rPr lang="pl-PL" dirty="0" err="1" smtClean="0"/>
              <a:t>cyberprzemocy</a:t>
            </a:r>
            <a:r>
              <a:rPr lang="pl-PL" dirty="0" smtClean="0"/>
              <a:t> ze strony rówieśników .  Zdarza się też, że materiały </a:t>
            </a:r>
            <a:r>
              <a:rPr lang="pl-PL" dirty="0" err="1" smtClean="0"/>
              <a:t>sekstingowe</a:t>
            </a:r>
            <a:r>
              <a:rPr lang="pl-PL" dirty="0" smtClean="0"/>
              <a:t> wyciekają do sieci w ramach zemsty, żartu, przez nieuwagę lub w efekcie włamania do urządzenia.</a:t>
            </a:r>
          </a:p>
          <a:p>
            <a:r>
              <a:rPr lang="pl-PL" dirty="0" smtClean="0"/>
              <a:t>Przestrzeż nastolatka przed publikowaniem lub przesyłaniem komukolwiek zdjęć o charakterze seksualnym;  porozmawiajcie o możliwych konsekwencjach takich praktyk.</a:t>
            </a:r>
          </a:p>
          <a:p>
            <a:r>
              <a:rPr lang="pl-PL" dirty="0" smtClean="0"/>
              <a:t>Porozmawiaj  z dzieckiem o tym, jak zachować asertywność w bliskich relacjach i jak odmawiać  osobom nalegającymi na przesłanie materiałów o charakterze intymnym  lub seksualnym. Zadbaj, aby rozmowom tym nie towarzyszyły negatywne emocje, nie oceniaj i nie bagatelizuj obaw nastolatka.</a:t>
            </a:r>
          </a:p>
          <a:p>
            <a:r>
              <a:rPr lang="pl-PL" dirty="0" smtClean="0"/>
              <a:t> Zabezpieczcie dostęp do prywatnych zasobów cyfrowych. Zwróć uwagę na konieczność konfiguracji ustawień prywatności w serwisach </a:t>
            </a:r>
            <a:r>
              <a:rPr lang="pl-PL" dirty="0" err="1" smtClean="0"/>
              <a:t>społecznościowych</a:t>
            </a:r>
            <a:r>
              <a:rPr lang="pl-PL" dirty="0" smtClean="0"/>
              <a:t>. Zadbajcie też o zabezpieczenie hasłem wszystkich urządzeń mobilnych, z których korzysta.</a:t>
            </a:r>
          </a:p>
          <a:p>
            <a:r>
              <a:rPr lang="pl-PL" dirty="0" smtClean="0"/>
              <a:t>Buduj z dzieckiem relację opartą na zaufaniu. Rozmawiajcie o relacjach międzyludzkich i seksualności, o szacunku do własnego ciała i konieczności poszanowania prywatności innych ludzi. 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36" y="571480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Rozmawiaj z nastolatkiem o tym, jak dystansować się do trendów narzucanych przez media i nie ulegać presji rówieśniczej.</a:t>
            </a:r>
          </a:p>
          <a:p>
            <a:r>
              <a:rPr lang="pl-PL" dirty="0" smtClean="0"/>
              <a:t>Upewnij dziecko, że zawsze może liczyć na Twoje zrozumienie i pomoc w sytuacji problemów </a:t>
            </a:r>
            <a:r>
              <a:rPr lang="pl-PL" dirty="0" err="1" smtClean="0"/>
              <a:t>online</a:t>
            </a:r>
            <a:r>
              <a:rPr lang="pl-PL" dirty="0" smtClean="0"/>
              <a:t>, również tych związanych z publikacją wizerunku w sieci. Pamiętaj, że każdy ma prawo do popełniania błędów, Twoje dziecko także.</a:t>
            </a:r>
          </a:p>
          <a:p>
            <a:r>
              <a:rPr lang="pl-PL" dirty="0" smtClean="0"/>
              <a:t>Interweniuj, gdy wiesz, że Twoje dziecko wysłało komuś materiały o charakterze </a:t>
            </a:r>
            <a:r>
              <a:rPr lang="pl-PL" dirty="0" err="1" smtClean="0"/>
              <a:t>sekstingowym</a:t>
            </a:r>
            <a:r>
              <a:rPr lang="pl-PL" dirty="0" smtClean="0"/>
              <a:t>. Postarajcie się jak najszybciej doprowadzić do usunięcia ich ze wszystkich urządzeń, na które zostały wysłane i nie dopuścić do opublikowania ich </a:t>
            </a:r>
            <a:r>
              <a:rPr lang="pl-PL" dirty="0" err="1" smtClean="0"/>
              <a:t>online</a:t>
            </a:r>
            <a:r>
              <a:rPr lang="pl-PL" dirty="0" smtClean="0"/>
              <a:t>. Jeśli do tego dojdzie, jak najszybciej skontaktuj się z administratorem serwisu, na którym zostały upublicznione z prośbą o ich usunięcie.</a:t>
            </a:r>
          </a:p>
          <a:p>
            <a:r>
              <a:rPr lang="pl-PL" dirty="0" smtClean="0"/>
              <a:t>Zainteresuj wychowawcę w szkole Twojego dziecka możliwością przeprowadzenia zajęć profilaktycznych na temat </a:t>
            </a:r>
            <a:r>
              <a:rPr lang="pl-PL" dirty="0" err="1" smtClean="0"/>
              <a:t>sekstingu</a:t>
            </a:r>
            <a:r>
              <a:rPr lang="pl-PL" dirty="0" smtClean="0"/>
              <a:t> (np. na podstawie materiałów dostępnych na </a:t>
            </a:r>
            <a:r>
              <a:rPr lang="pl-PL" b="1" dirty="0" err="1" smtClean="0">
                <a:solidFill>
                  <a:srgbClr val="FF0000"/>
                </a:solidFill>
              </a:rPr>
              <a:t>www.edukacja.fdn.pl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Poinformuj dziecko o bezpłatnym </a:t>
            </a:r>
            <a:r>
              <a:rPr lang="pl-PL" b="1" dirty="0" smtClean="0"/>
              <a:t>telefonie zaufania </a:t>
            </a:r>
            <a:r>
              <a:rPr lang="pl-PL" b="1" dirty="0" smtClean="0">
                <a:solidFill>
                  <a:srgbClr val="FF0000"/>
                </a:solidFill>
              </a:rPr>
              <a:t>116 111</a:t>
            </a:r>
            <a:r>
              <a:rPr lang="pl-PL" dirty="0" smtClean="0"/>
              <a:t>, pod którym znajdzie  pomoc w trudnych sytuacjach.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Szkodliwe treści: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114948"/>
          </a:xfrm>
        </p:spPr>
        <p:txBody>
          <a:bodyPr>
            <a:normAutofit/>
          </a:bodyPr>
          <a:lstStyle/>
          <a:p>
            <a:r>
              <a:rPr lang="pl-PL" dirty="0" smtClean="0"/>
              <a:t>materiały pornograficzne,</a:t>
            </a:r>
          </a:p>
          <a:p>
            <a:r>
              <a:rPr lang="pl-PL" dirty="0" smtClean="0"/>
              <a:t>obrazy i filmy prezentujące przemoc i okrucieństwo,</a:t>
            </a:r>
          </a:p>
          <a:p>
            <a:r>
              <a:rPr lang="pl-PL" dirty="0" smtClean="0"/>
              <a:t>treści ksenofobiczne i rasistowskie, tzw. mowę nienawiści, </a:t>
            </a:r>
          </a:p>
          <a:p>
            <a:r>
              <a:rPr lang="pl-PL" dirty="0" smtClean="0"/>
              <a:t>treści promujące zachowania autodestrukcyjne, takie jak: anoreksja, samookaleczenia,</a:t>
            </a:r>
          </a:p>
          <a:p>
            <a:pPr>
              <a:buNone/>
            </a:pPr>
            <a:r>
              <a:rPr lang="pl-PL" dirty="0" smtClean="0"/>
              <a:t>    czy samobójstwo.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44164" y="1357298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55000" lnSpcReduction="20000"/>
          </a:bodyPr>
          <a:lstStyle/>
          <a:p>
            <a:r>
              <a:rPr lang="pl-PL" sz="3800" b="1" u="sng" dirty="0" smtClean="0"/>
              <a:t>Pornografia</a:t>
            </a:r>
            <a:r>
              <a:rPr lang="pl-PL" sz="3800" b="1" dirty="0" smtClean="0"/>
              <a:t/>
            </a:r>
            <a:br>
              <a:rPr lang="pl-PL" sz="3800" b="1" dirty="0" smtClean="0"/>
            </a:br>
            <a:r>
              <a:rPr lang="pl-PL" sz="3800" dirty="0" smtClean="0"/>
              <a:t>Materiały pornograficzne stanowią dużą część zasobów internetowych. Kontakt dzieci i młodzieży z takimi treściami niesie wiele negatywnych skutków dla ich rozwoju. Pornografia może kształtować fałszywe poglądy na sferę seksualności i stanowić wypaczoną formę edukacji seksualnej. Oglądanie pornografii internetowej może być silnie uzależniające.</a:t>
            </a:r>
          </a:p>
          <a:p>
            <a:r>
              <a:rPr lang="pl-PL" sz="3800" b="1" u="sng" dirty="0" smtClean="0"/>
              <a:t>Przemoc</a:t>
            </a:r>
            <a:r>
              <a:rPr lang="pl-PL" sz="3800" b="1" dirty="0" smtClean="0"/>
              <a:t/>
            </a:r>
            <a:br>
              <a:rPr lang="pl-PL" sz="3800" b="1" dirty="0" smtClean="0"/>
            </a:br>
            <a:r>
              <a:rPr lang="pl-PL" sz="3800" dirty="0" smtClean="0"/>
              <a:t>Przemoc również jest powszechnie dostępna w sieci – w grach, filmach, animacjach, grafikach czy zdjęciach. Kontakt z brutalnymi scenami przemocy może wywoływać u dzieci wysoki poziom lęku. Podejrzewa się, że częste obcowanie z przemocą, szczególnie w grach, może wpływać na podwyższony poziom agresji dziecka, a także zmniejsza empatię i zobojętnia na cudzą krzywdę.</a:t>
            </a:r>
          </a:p>
          <a:p>
            <a:r>
              <a:rPr lang="pl-PL" sz="3800" b="1" u="sng" dirty="0" smtClean="0"/>
              <a:t>Mowa nienawiści (rasizm, ksenofobia)</a:t>
            </a:r>
            <a:r>
              <a:rPr lang="pl-PL" sz="3800" b="1" dirty="0" smtClean="0"/>
              <a:t/>
            </a:r>
            <a:br>
              <a:rPr lang="pl-PL" sz="3800" b="1" dirty="0" smtClean="0"/>
            </a:br>
            <a:r>
              <a:rPr lang="pl-PL" sz="3800" dirty="0" smtClean="0"/>
              <a:t>Kontakt dzieci z mową nienawiści może kształtować w nich niewłaściwe społecznie postawy, takie jak: nietolerancja czy  </a:t>
            </a:r>
            <a:r>
              <a:rPr lang="pl-PL" sz="3800" dirty="0" err="1" smtClean="0"/>
              <a:t>hejtowanie</a:t>
            </a:r>
            <a:r>
              <a:rPr lang="pl-PL" sz="3800" dirty="0" smtClean="0"/>
              <a:t> w sieci.</a:t>
            </a:r>
          </a:p>
          <a:p>
            <a:r>
              <a:rPr lang="pl-PL" sz="3800" b="1" u="sng" dirty="0" smtClean="0"/>
              <a:t>Treści promujące zachowania autodestrukcyjne</a:t>
            </a:r>
            <a:r>
              <a:rPr lang="pl-PL" sz="3800" b="1" dirty="0" smtClean="0"/>
              <a:t/>
            </a:r>
            <a:br>
              <a:rPr lang="pl-PL" sz="3800" b="1" dirty="0" smtClean="0"/>
            </a:br>
            <a:r>
              <a:rPr lang="pl-PL" sz="3800" dirty="0" smtClean="0"/>
              <a:t>Treści takie mogą mieć szkodliwy wpływ na zdrowie, a nawet życie dziecka. Zdarza się, że pod ich wpływem młodzi internauci podejmują ryzykowne zachowania, takie jak: zażywanie narkotyków, niewłaściwe stosowanie leków, samookaleczenia, skrajne odchudzanie się , a nawet samobójstwo itp.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8786906" y="714356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   Jak zapobiegać dostępowi dzieci do szkodliwych        treści w </a:t>
            </a:r>
            <a:r>
              <a:rPr lang="pl-PL" b="1" dirty="0" err="1" smtClean="0"/>
              <a:t>internecie</a:t>
            </a:r>
            <a:r>
              <a:rPr lang="pl-PL" b="1" dirty="0" smtClean="0"/>
              <a:t>?</a:t>
            </a:r>
          </a:p>
          <a:p>
            <a:r>
              <a:rPr lang="pl-PL" dirty="0" smtClean="0"/>
              <a:t>Udostępniając dziecku urządzenia elektroniczne z dostępem do </a:t>
            </a:r>
            <a:r>
              <a:rPr lang="pl-PL" dirty="0" err="1" smtClean="0"/>
              <a:t>internetu</a:t>
            </a:r>
            <a:r>
              <a:rPr lang="pl-PL" dirty="0" smtClean="0"/>
              <a:t>: komputer, laptop, tablet, czy </a:t>
            </a:r>
            <a:r>
              <a:rPr lang="pl-PL" dirty="0" err="1" smtClean="0"/>
              <a:t>smartfon</a:t>
            </a:r>
            <a:r>
              <a:rPr lang="pl-PL" dirty="0" smtClean="0"/>
              <a:t>, warto dołożyć maksimum starań, aby uchronić je przed problemem szkodliwych treści dostępnych </a:t>
            </a:r>
            <a:r>
              <a:rPr lang="pl-PL" dirty="0" err="1" smtClean="0"/>
              <a:t>online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Można to osiągnąć przede wszystkim:</a:t>
            </a:r>
          </a:p>
          <a:p>
            <a:pPr>
              <a:buNone/>
            </a:pPr>
            <a:r>
              <a:rPr lang="pl-PL" dirty="0" smtClean="0"/>
              <a:t>-  ograniczając dziecku dostęp do szkodliwych treści,</a:t>
            </a:r>
          </a:p>
          <a:p>
            <a:pPr>
              <a:buNone/>
            </a:pPr>
            <a:r>
              <a:rPr lang="pl-PL" dirty="0" smtClean="0"/>
              <a:t>-  wskazując dziecku pozytywne i bezpieczne treści, dostosowane do jego wieku i zainteresowań.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Cyberprzemoc</a:t>
            </a:r>
            <a:r>
              <a:rPr lang="pl-PL" b="1" dirty="0" smtClean="0"/>
              <a:t> - przemoc rówieśnicza w sieci: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err="1" smtClean="0"/>
              <a:t>Cyberprzemoc</a:t>
            </a:r>
            <a:r>
              <a:rPr lang="pl-PL" b="1" dirty="0" smtClean="0"/>
              <a:t> (</a:t>
            </a:r>
            <a:r>
              <a:rPr lang="pl-PL" b="1" dirty="0" err="1" smtClean="0"/>
              <a:t>cyberbullying</a:t>
            </a:r>
            <a:r>
              <a:rPr lang="pl-PL" b="1" dirty="0" smtClean="0"/>
              <a:t>)  -  </a:t>
            </a:r>
            <a:r>
              <a:rPr lang="pl-PL" dirty="0" smtClean="0"/>
              <a:t>to najczęściej przemoc rówieśnicza przy użyciu </a:t>
            </a:r>
            <a:r>
              <a:rPr lang="pl-PL" dirty="0" err="1" smtClean="0"/>
              <a:t>internetu</a:t>
            </a:r>
            <a:r>
              <a:rPr lang="pl-PL" dirty="0" smtClean="0"/>
              <a:t> i telefonów komórkowych.</a:t>
            </a:r>
          </a:p>
          <a:p>
            <a:pPr>
              <a:buNone/>
            </a:pPr>
            <a:r>
              <a:rPr lang="pl-PL" b="1" dirty="0" smtClean="0"/>
              <a:t>Najpopularniejsze formy </a:t>
            </a:r>
            <a:r>
              <a:rPr lang="pl-PL" b="1" dirty="0" err="1" smtClean="0"/>
              <a:t>cyberprzemocy</a:t>
            </a:r>
            <a:r>
              <a:rPr lang="pl-PL" b="1" dirty="0" smtClean="0"/>
              <a:t> to:</a:t>
            </a:r>
            <a:endParaRPr lang="pl-PL" dirty="0" smtClean="0"/>
          </a:p>
          <a:p>
            <a:r>
              <a:rPr lang="pl-PL" dirty="0" smtClean="0"/>
              <a:t>publikowanie ośmieszających filmów lub zdjęć,</a:t>
            </a:r>
          </a:p>
          <a:p>
            <a:r>
              <a:rPr lang="pl-PL" dirty="0" smtClean="0"/>
              <a:t>publikowanie wulgarnych, prześmiewczych lub pełnych nienawiści i agresji komentarzy i wpisów,</a:t>
            </a:r>
          </a:p>
          <a:p>
            <a:r>
              <a:rPr lang="pl-PL" dirty="0" smtClean="0"/>
              <a:t>włamania na konta serwisów </a:t>
            </a:r>
            <a:r>
              <a:rPr lang="pl-PL" dirty="0" err="1" smtClean="0"/>
              <a:t>społecznościowych</a:t>
            </a:r>
            <a:r>
              <a:rPr lang="pl-PL" dirty="0" smtClean="0"/>
              <a:t>,</a:t>
            </a:r>
          </a:p>
          <a:p>
            <a:r>
              <a:rPr lang="pl-PL" dirty="0" smtClean="0"/>
              <a:t>nękanie telefonami i </a:t>
            </a:r>
            <a:r>
              <a:rPr lang="pl-PL" dirty="0" err="1" smtClean="0"/>
              <a:t>SMS-ami</a:t>
            </a:r>
            <a:r>
              <a:rPr lang="pl-PL" dirty="0" smtClean="0"/>
              <a:t>,</a:t>
            </a:r>
          </a:p>
          <a:p>
            <a:r>
              <a:rPr lang="pl-PL" dirty="0" smtClean="0"/>
              <a:t>podszywanie się pod inne osoby,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36" y="1643050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                                </a:t>
            </a:r>
            <a:r>
              <a:rPr lang="pl-PL" sz="4000" b="1" dirty="0" smtClean="0"/>
              <a:t>Zapobieganie </a:t>
            </a:r>
            <a:r>
              <a:rPr lang="pl-PL" sz="4000" b="1" dirty="0" err="1" smtClean="0"/>
              <a:t>cyberprzemocy</a:t>
            </a:r>
            <a:endParaRPr lang="pl-PL" sz="4000" b="1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Każde dziecko może paść ofiarą </a:t>
            </a:r>
            <a:r>
              <a:rPr lang="pl-PL" dirty="0" err="1" smtClean="0"/>
              <a:t>cyberprzemocy</a:t>
            </a:r>
            <a:r>
              <a:rPr lang="pl-PL" dirty="0" smtClean="0"/>
              <a:t>. Może być również jej świadkiem lub sprawcą.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Zapytaj dziecko o jego wiedzę i doświadczenia związane z </a:t>
            </a:r>
            <a:r>
              <a:rPr lang="pl-PL" dirty="0" err="1" smtClean="0"/>
              <a:t>cyberprzemocą</a:t>
            </a:r>
            <a:r>
              <a:rPr lang="pl-PL" dirty="0" smtClean="0"/>
              <a:t>. 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                     Zwróć uwagę dziecka na następujące kwestie: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Nawet pozornie niewinny żart może być dla ofiary </a:t>
            </a:r>
            <a:r>
              <a:rPr lang="pl-PL" dirty="0" err="1" smtClean="0"/>
              <a:t>cyberprzemocy</a:t>
            </a:r>
            <a:r>
              <a:rPr lang="pl-PL" dirty="0" smtClean="0"/>
              <a:t> poważnym i trudnym doświadczeniem.</a:t>
            </a:r>
          </a:p>
          <a:p>
            <a:r>
              <a:rPr lang="pl-PL" dirty="0" smtClean="0"/>
              <a:t>Za niektóre formy </a:t>
            </a:r>
            <a:r>
              <a:rPr lang="pl-PL" dirty="0" err="1" smtClean="0"/>
              <a:t>cyberprzemocy</a:t>
            </a:r>
            <a:r>
              <a:rPr lang="pl-PL" dirty="0" smtClean="0"/>
              <a:t> grozi nawet odpowiedzialność karna.</a:t>
            </a:r>
          </a:p>
          <a:p>
            <a:r>
              <a:rPr lang="pl-PL" dirty="0" smtClean="0"/>
              <a:t>Jeśli Twoje dziecko jest świadkiem </a:t>
            </a:r>
            <a:r>
              <a:rPr lang="pl-PL" dirty="0" err="1" smtClean="0"/>
              <a:t>cyberprzemocy</a:t>
            </a:r>
            <a:r>
              <a:rPr lang="pl-PL" dirty="0" smtClean="0"/>
              <a:t>, powinno zareagować: powiadomić o sytuacji rodziców, wychowawcę lub pedagoga szkolnego.</a:t>
            </a:r>
          </a:p>
          <a:p>
            <a:r>
              <a:rPr lang="pl-PL" dirty="0" smtClean="0"/>
              <a:t>Nie należy udostępniać i komentować wpisów o charakterze </a:t>
            </a:r>
            <a:r>
              <a:rPr lang="pl-PL" dirty="0" err="1" smtClean="0"/>
              <a:t>cyberprzemocy</a:t>
            </a:r>
            <a:r>
              <a:rPr lang="pl-PL" dirty="0" smtClean="0"/>
              <a:t>. Przyczyniając się do zwiększania ich zasięgu, internauta staje się współsprawcą </a:t>
            </a:r>
            <a:r>
              <a:rPr lang="pl-PL" dirty="0" err="1" smtClean="0"/>
              <a:t>cyberprzemocy</a:t>
            </a:r>
            <a:r>
              <a:rPr lang="pl-PL" dirty="0" smtClean="0"/>
              <a:t>.</a:t>
            </a:r>
          </a:p>
          <a:p>
            <a:r>
              <a:rPr lang="pl-PL" dirty="0" smtClean="0"/>
              <a:t>Upewnij dziecko, że jeśli doświadczy </a:t>
            </a:r>
            <a:r>
              <a:rPr lang="pl-PL" dirty="0" err="1" smtClean="0"/>
              <a:t>cyberprzemocy</a:t>
            </a:r>
            <a:r>
              <a:rPr lang="pl-PL" dirty="0" smtClean="0"/>
              <a:t>, zawsze może liczyć na Twoją pomoc.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Jeżeli dziecko stało się ofiarą </a:t>
            </a:r>
            <a:r>
              <a:rPr lang="pl-PL" b="1" dirty="0" err="1" smtClean="0"/>
              <a:t>cyberprzemocy</a:t>
            </a:r>
            <a:r>
              <a:rPr lang="pl-PL" b="1" dirty="0" smtClean="0"/>
              <a:t>, niezwłocznie przystąp do działania: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85778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Porozmawiaj z dzieckiem, udziel mu wsparcia, zapewnij mu opiekę.</a:t>
            </a:r>
          </a:p>
          <a:p>
            <a:r>
              <a:rPr lang="pl-PL" dirty="0" smtClean="0"/>
              <a:t>Zabezpiecz dowody </a:t>
            </a:r>
            <a:r>
              <a:rPr lang="pl-PL" dirty="0" err="1" smtClean="0"/>
              <a:t>cyberprzemocy</a:t>
            </a:r>
            <a:r>
              <a:rPr lang="pl-PL" dirty="0" smtClean="0"/>
              <a:t> – zrób </a:t>
            </a:r>
            <a:r>
              <a:rPr lang="pl-PL" dirty="0" err="1" smtClean="0"/>
              <a:t>printscreen</a:t>
            </a:r>
            <a:r>
              <a:rPr lang="pl-PL" dirty="0" smtClean="0"/>
              <a:t> ekranu ze śladami </a:t>
            </a:r>
            <a:r>
              <a:rPr lang="pl-PL" dirty="0" err="1" smtClean="0"/>
              <a:t>cyberprzemocy</a:t>
            </a:r>
            <a:r>
              <a:rPr lang="pl-PL" dirty="0" smtClean="0"/>
              <a:t>, zachowaj kopie maili, zapisy rozmów, </a:t>
            </a:r>
            <a:r>
              <a:rPr lang="pl-PL" dirty="0" err="1" smtClean="0"/>
              <a:t>SMS-y</a:t>
            </a:r>
            <a:r>
              <a:rPr lang="pl-PL" dirty="0" smtClean="0"/>
              <a:t>, </a:t>
            </a:r>
            <a:r>
              <a:rPr lang="pl-PL" dirty="0" err="1" smtClean="0"/>
              <a:t>MMS-y</a:t>
            </a:r>
            <a:r>
              <a:rPr lang="pl-PL" dirty="0" smtClean="0"/>
              <a:t> itp.</a:t>
            </a:r>
          </a:p>
          <a:p>
            <a:r>
              <a:rPr lang="pl-PL" dirty="0" smtClean="0"/>
              <a:t>Zwróć się do administratora serwisu z żądaniem usunięcia </a:t>
            </a:r>
            <a:r>
              <a:rPr lang="pl-PL" dirty="0" err="1" smtClean="0"/>
              <a:t>przemocowych</a:t>
            </a:r>
            <a:r>
              <a:rPr lang="pl-PL" dirty="0" smtClean="0"/>
              <a:t> materiałów, blokady konta sprawcy lub profilu, na którym znajdują się niewłaściwe treści – użyj formularza zgłoszenia nadużycia lub formularza kontaktowego.</a:t>
            </a:r>
          </a:p>
          <a:p>
            <a:r>
              <a:rPr lang="pl-PL" dirty="0" smtClean="0"/>
              <a:t>Jeżeli to możliwe, porozmawiaj ze sprawcą lub jego rodzicami – żądaj zaprzestania przemocy i usunięcia jej śladów z sieci.</a:t>
            </a:r>
          </a:p>
          <a:p>
            <a:r>
              <a:rPr lang="pl-PL" dirty="0" smtClean="0"/>
              <a:t>Poinformuj szkołę dziecka i razem podejmijcie działania, aby ograniczyć negatywne konsekwencje zdarzenia.</a:t>
            </a:r>
          </a:p>
          <a:p>
            <a:r>
              <a:rPr lang="pl-PL" dirty="0" smtClean="0"/>
              <a:t>W razie popełnienia przestępstwa przeciwko dziecku i zagrożenia jego bezpieczeństwa, poinformuj policję.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Bezpieczeństwo w serwisach </a:t>
            </a:r>
            <a:r>
              <a:rPr lang="pl-PL" dirty="0" err="1" smtClean="0"/>
              <a:t>społecznościowych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Portale </a:t>
            </a:r>
            <a:r>
              <a:rPr lang="pl-PL" dirty="0" err="1" smtClean="0"/>
              <a:t>społecznościowe</a:t>
            </a:r>
            <a:r>
              <a:rPr lang="pl-PL" dirty="0" smtClean="0"/>
              <a:t> to serwisy internetowe, </a:t>
            </a:r>
            <a:br>
              <a:rPr lang="pl-PL" dirty="0" smtClean="0"/>
            </a:br>
            <a:r>
              <a:rPr lang="pl-PL" dirty="0" smtClean="0"/>
              <a:t>za pośrednictwem  których użytkownicy  budują relacje, spotykają się </a:t>
            </a:r>
            <a:r>
              <a:rPr lang="pl-PL" dirty="0" err="1" smtClean="0"/>
              <a:t>online</a:t>
            </a:r>
            <a:r>
              <a:rPr lang="pl-PL" dirty="0" smtClean="0"/>
              <a:t>, komentują, tworzą swój wizerunek, dzielą się informacjami,  konsultują, rozwijają pasje.</a:t>
            </a:r>
          </a:p>
          <a:p>
            <a:r>
              <a:rPr lang="pl-PL" dirty="0" smtClean="0"/>
              <a:t>Serwisy te mają różną specyfikę i  umożliwiają komunikowanie się w różnych celach i z użyciem różnych form – część z nich opiera się na publikowaniu tekstów i komentarzy, zdjęć,  filmów, inne służą zamieszczaniu aktualnych informacji, na niektórych można znaleźć porady lub zadać pytanie innym internautom. Część serwisów </a:t>
            </a:r>
            <a:r>
              <a:rPr lang="pl-PL" dirty="0" err="1" smtClean="0"/>
              <a:t>społecznościowych</a:t>
            </a:r>
            <a:r>
              <a:rPr lang="pl-PL" dirty="0" smtClean="0"/>
              <a:t> łączy różne formy komunikacji.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29916" y="785794"/>
            <a:ext cx="685776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Uniwersalną cechą wszystkich portali </a:t>
            </a:r>
            <a:r>
              <a:rPr lang="pl-PL" dirty="0" err="1" smtClean="0"/>
              <a:t>społecznościowych</a:t>
            </a:r>
            <a:r>
              <a:rPr lang="pl-PL" dirty="0" smtClean="0"/>
              <a:t> jest </a:t>
            </a:r>
            <a:r>
              <a:rPr lang="pl-PL" b="1" dirty="0" smtClean="0"/>
              <a:t>publikowanie treści w sposób  dostępny dla innych internautów</a:t>
            </a:r>
            <a:r>
              <a:rPr lang="pl-PL" dirty="0" smtClean="0"/>
              <a:t>. Dlatego nieumiejętne korzystanie z  możliwości,  jakie oferują,  może być źródłem zagrożeń dla dzieci, związanych np. z kontaktem ze szkodliwymi treściami lub niewłaściwymi osobami, bądź ujawnieniem prywatnych danych.</a:t>
            </a:r>
          </a:p>
          <a:p>
            <a:r>
              <a:rPr lang="pl-PL" dirty="0" smtClean="0"/>
              <a:t>Serwisy </a:t>
            </a:r>
            <a:r>
              <a:rPr lang="pl-PL" dirty="0" err="1" smtClean="0"/>
              <a:t>społecznościowe</a:t>
            </a:r>
            <a:r>
              <a:rPr lang="pl-PL" dirty="0" smtClean="0"/>
              <a:t> mają wiele pozytywnych stron  – ułatwiają dostęp do ciekawych materiałów, bieżących informacji,  pomagają rozwijać pasje w ramach kółek zainteresowań, można prezentować w nich swoją twórczość, a także  utrzymywać relacje ze znajomymi.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72726" y="500042"/>
            <a:ext cx="1371552" cy="11430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428604"/>
            <a:ext cx="8046156" cy="5697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86974" y="642918"/>
            <a:ext cx="125728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14290"/>
            <a:ext cx="8429684" cy="642942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Najpopularniejszym serwisem </a:t>
            </a:r>
            <a:r>
              <a:rPr lang="pl-PL" dirty="0" err="1" smtClean="0"/>
              <a:t>społecznościowym</a:t>
            </a:r>
            <a:r>
              <a:rPr lang="pl-PL" dirty="0" smtClean="0"/>
              <a:t>, zarówno globalnie, jak i w Polsce, jest </a:t>
            </a:r>
            <a:r>
              <a:rPr lang="pl-PL" dirty="0" err="1" smtClean="0"/>
              <a:t>Facebook</a:t>
            </a:r>
            <a:r>
              <a:rPr lang="pl-PL" dirty="0" smtClean="0"/>
              <a:t>. Jego  właściwości to m.in.:</a:t>
            </a:r>
          </a:p>
          <a:p>
            <a:r>
              <a:rPr lang="pl-PL" dirty="0" smtClean="0"/>
              <a:t>możliwość zakładania profilu z informacjami na swój temat,</a:t>
            </a:r>
          </a:p>
          <a:p>
            <a:r>
              <a:rPr lang="pl-PL" dirty="0" smtClean="0"/>
              <a:t>dodawanie do profilu tzw. znajomych, którzy mają wgląd w zamieszczane przez właściciela profilu treści,</a:t>
            </a:r>
          </a:p>
          <a:p>
            <a:r>
              <a:rPr lang="pl-PL" dirty="0" smtClean="0"/>
              <a:t>publikowanie zdjęć, filmów, tekstów,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lajkowanie</a:t>
            </a:r>
            <a:r>
              <a:rPr lang="pl-PL" dirty="0" smtClean="0"/>
              <a:t>” ( poprzez znacznik „Lubię to”) i komentowanie treści</a:t>
            </a:r>
          </a:p>
          <a:p>
            <a:r>
              <a:rPr lang="pl-PL" dirty="0" smtClean="0"/>
              <a:t>komunikacja z innymi użytkownikami.</a:t>
            </a:r>
          </a:p>
          <a:p>
            <a:r>
              <a:rPr lang="pl-PL" dirty="0" smtClean="0"/>
              <a:t>Serwis </a:t>
            </a:r>
            <a:r>
              <a:rPr lang="pl-PL" dirty="0" err="1" smtClean="0"/>
              <a:t>Facebook</a:t>
            </a:r>
            <a:r>
              <a:rPr lang="pl-PL" dirty="0" smtClean="0"/>
              <a:t>, podobnie jak inne serwisy </a:t>
            </a:r>
            <a:r>
              <a:rPr lang="pl-PL" dirty="0" err="1" smtClean="0"/>
              <a:t>społecznościowe</a:t>
            </a:r>
            <a:r>
              <a:rPr lang="pl-PL" dirty="0" smtClean="0"/>
              <a:t>, dostępny jest jako strona internetowa i w postaci aplikacji na urządzenia mobilne.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29850" y="1142984"/>
            <a:ext cx="1185842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Jeżeli zgadzasz się na korzystanie przez dziecko z serwisów </a:t>
            </a:r>
            <a:r>
              <a:rPr lang="pl-PL" b="1" dirty="0" err="1" smtClean="0"/>
              <a:t>społecznościowych</a:t>
            </a:r>
            <a:r>
              <a:rPr lang="pl-PL" b="1" dirty="0" smtClean="0"/>
              <a:t>, wcześniej ustal z nim zasady bezpieczeństwa:</a:t>
            </a:r>
            <a:endParaRPr lang="pl-PL" dirty="0" smtClean="0"/>
          </a:p>
          <a:p>
            <a:r>
              <a:rPr lang="pl-PL" dirty="0" smtClean="0"/>
              <a:t>Profil dziecka nie może być profilem publicznym, dostępnym dla wszystkich. W niektórych serwisach jest to ustawienie domyślne. Zmiany można dokonać w zakładce „ustawienia prywatności”, należy wybrać  opcję widoczności tylko dla bliskich znajomych.</a:t>
            </a:r>
          </a:p>
          <a:p>
            <a:r>
              <a:rPr lang="pl-PL" dirty="0" smtClean="0"/>
              <a:t>Ustal z dzieckiem, jakie treści na swój temat może zamieścić na profilu. Nie należy publikować informacji ułatwiających zidentyfikowanie dziecka, w tym adresu domowego, nazwy i adresu szkoły.</a:t>
            </a:r>
          </a:p>
          <a:p>
            <a:r>
              <a:rPr lang="pl-PL" dirty="0" smtClean="0"/>
              <a:t>Profil powinien być zabezpieczony silnym hasłem, przypomnij dziecku o konieczności trzymania go w tajemnicy, nawet przed najbliższymi przyjaciółmi.</a:t>
            </a:r>
            <a:br>
              <a:rPr lang="pl-PL" dirty="0" smtClean="0"/>
            </a:br>
            <a:r>
              <a:rPr lang="pl-PL" dirty="0" smtClean="0"/>
              <a:t>Dzięki temu uniknie np. prób podszywania się, kradzieży internetowej tożsamości i innych konsekwencji. 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8412" y="1214422"/>
            <a:ext cx="1785950" cy="165416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Ostrzeż dziecko przed dodawaniem do grona znajomych osób, których nie zna osobiście. Nie powinno również wysyłać do takich osób zaproszeń do grona znajomych.</a:t>
            </a:r>
          </a:p>
          <a:p>
            <a:r>
              <a:rPr lang="pl-PL" dirty="0" smtClean="0"/>
              <a:t>Porozmawiaj z dzieckiem o zdjęciach i filmach, które publikuje na profilu.  Nie powinny się tam znaleźć materiały ośmieszające, o charakterze intymnym lub seksualnym, oraz inne, które mogą być wykorzystane przeciwko dziecku lub innym internautom . Naucz dziecko korzystania z funkcji udostępniania zdjęć tylko konkretnym osobom.</a:t>
            </a:r>
          </a:p>
          <a:p>
            <a:r>
              <a:rPr lang="pl-PL" dirty="0" smtClean="0"/>
              <a:t>Zwróć uwagę na zamieszczane przez dziecko komentarze. Nie mogą być wulgarne, obraźliwe lub w inny sposób krzywdzące.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72726" y="1428736"/>
            <a:ext cx="971528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          Rozważne publikowanie zdjęć przez rodziców:</a:t>
            </a:r>
            <a:endParaRPr lang="pl-PL" dirty="0" smtClean="0"/>
          </a:p>
          <a:p>
            <a:r>
              <a:rPr lang="pl-PL" dirty="0" smtClean="0"/>
              <a:t>Jeżeli decydujesz się na publikowanie materiałów przedstawiających Twoje dziecko, pamiętaj o następujących zasadach:</a:t>
            </a:r>
          </a:p>
          <a:p>
            <a:r>
              <a:rPr lang="pl-PL" dirty="0" smtClean="0"/>
              <a:t>Nie publikuj zdjęć dzieci nago lub w samej bieliźnie.</a:t>
            </a:r>
          </a:p>
          <a:p>
            <a:r>
              <a:rPr lang="pl-PL" dirty="0" smtClean="0"/>
              <a:t>Nie publikuj materiałów przedstawiających dzieci w intymnych lub niezręcznych sytuacjach (np. w toalecie, podczas  czynności pielęgnacyjnych).</a:t>
            </a:r>
          </a:p>
          <a:p>
            <a:r>
              <a:rPr lang="pl-PL" dirty="0" smtClean="0"/>
              <a:t>Nie rejestruj i nie publikuj materiałów ośmieszających dzieci (w przebraniu, przeklinających, opatrzonych „zabawnymi” opisami).</a:t>
            </a:r>
          </a:p>
          <a:p>
            <a:r>
              <a:rPr lang="pl-PL" dirty="0" smtClean="0"/>
              <a:t>Zmień ustawienia profilu tak, aby był niedostępny dla osób nieznajomych.</a:t>
            </a:r>
          </a:p>
          <a:p>
            <a:r>
              <a:rPr lang="pl-PL" dirty="0" smtClean="0"/>
              <a:t>Każdorazowo w ustawieniach oznaczaj dostępność zdjęcia jako np. widoczne tylko dla rodziny i najbliższych znajomych.</a:t>
            </a:r>
          </a:p>
          <a:p>
            <a:r>
              <a:rPr lang="pl-PL" dirty="0" smtClean="0"/>
              <a:t>Nie podpisuj zdjęć imieniem i nazwiskiem dziecka.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29850" y="1571612"/>
            <a:ext cx="757214" cy="101122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                 </a:t>
            </a:r>
            <a:r>
              <a:rPr lang="pl-PL" sz="3600" b="1" dirty="0" smtClean="0"/>
              <a:t>Niebezpieczne kontakty.</a:t>
            </a:r>
          </a:p>
          <a:p>
            <a:pPr algn="ctr">
              <a:buNone/>
            </a:pPr>
            <a:r>
              <a:rPr lang="pl-PL" sz="2800" dirty="0" smtClean="0"/>
              <a:t>Najpoważniejsze formy niebezpiecznych dla dzieci kontaktów </a:t>
            </a:r>
            <a:r>
              <a:rPr lang="pl-PL" sz="2800" dirty="0" err="1" smtClean="0"/>
              <a:t>online</a:t>
            </a:r>
            <a:r>
              <a:rPr lang="pl-PL" sz="2800" dirty="0" smtClean="0"/>
              <a:t> to: </a:t>
            </a:r>
          </a:p>
          <a:p>
            <a:r>
              <a:rPr lang="pl-PL" sz="2800" dirty="0"/>
              <a:t>u</a:t>
            </a:r>
            <a:r>
              <a:rPr lang="pl-PL" sz="2800" dirty="0" smtClean="0"/>
              <a:t>wodzenie dziecka,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yłudzanie od dziecka materiałów o charakterze erotycznym,</a:t>
            </a:r>
          </a:p>
          <a:p>
            <a:r>
              <a:rPr lang="pl-PL" sz="2800" dirty="0" smtClean="0"/>
              <a:t>angażowanie dziecka w rozmowy o seksie,</a:t>
            </a:r>
          </a:p>
          <a:p>
            <a:r>
              <a:rPr lang="pl-PL" sz="2800" dirty="0" smtClean="0"/>
              <a:t>wyłudzanie danych osobowych lub innych informacji </a:t>
            </a:r>
          </a:p>
          <a:p>
            <a:pPr>
              <a:buNone/>
            </a:pPr>
            <a:r>
              <a:rPr lang="pl-PL" sz="2800" dirty="0" smtClean="0"/>
              <a:t>    w celu popełnienia przestępstwa przeciwko dziecku lub rodzinie,</a:t>
            </a:r>
          </a:p>
          <a:p>
            <a:r>
              <a:rPr lang="pl-PL" sz="2800" dirty="0" smtClean="0"/>
              <a:t>nakłanianie dziecka do podejmowania </a:t>
            </a:r>
            <a:r>
              <a:rPr lang="pl-PL" sz="2800" dirty="0" smtClean="0"/>
              <a:t>zachowań </a:t>
            </a:r>
            <a:r>
              <a:rPr lang="pl-PL" sz="2800" dirty="0" smtClean="0"/>
              <a:t>zagrażających jego zdrowiu, a  nawet życiu.</a:t>
            </a:r>
          </a:p>
          <a:p>
            <a:endParaRPr lang="pl-PL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01354" y="1571612"/>
            <a:ext cx="1257280" cy="1154098"/>
          </a:xfrm>
        </p:spPr>
        <p:txBody>
          <a:bodyPr/>
          <a:lstStyle/>
          <a:p>
            <a:r>
              <a:rPr lang="pl-PL" dirty="0" smtClean="0"/>
              <a:t>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5100" b="1" dirty="0" smtClean="0">
                <a:solidFill>
                  <a:srgbClr val="7030A0"/>
                </a:solidFill>
              </a:rPr>
              <a:t>Przekonaj dziecko , że nie wszyscy w </a:t>
            </a:r>
            <a:r>
              <a:rPr lang="pl-PL" sz="5100" b="1" dirty="0" err="1" smtClean="0">
                <a:solidFill>
                  <a:srgbClr val="7030A0"/>
                </a:solidFill>
              </a:rPr>
              <a:t>internecie</a:t>
            </a:r>
            <a:r>
              <a:rPr lang="pl-PL" sz="5100" b="1" dirty="0" smtClean="0">
                <a:solidFill>
                  <a:srgbClr val="7030A0"/>
                </a:solidFill>
              </a:rPr>
              <a:t> są naprawdę tymi, za których się podają.</a:t>
            </a:r>
          </a:p>
          <a:p>
            <a:pPr>
              <a:buNone/>
            </a:pPr>
            <a:r>
              <a:rPr lang="pl-PL" sz="5100" b="1" dirty="0" smtClean="0">
                <a:solidFill>
                  <a:srgbClr val="7030A0"/>
                </a:solidFill>
              </a:rPr>
              <a:t>Naucz je zasad ograniczonego zaufania do osób, które poznaje </a:t>
            </a:r>
            <a:r>
              <a:rPr lang="pl-PL" sz="5100" b="1" dirty="0" err="1" smtClean="0">
                <a:solidFill>
                  <a:srgbClr val="7030A0"/>
                </a:solidFill>
              </a:rPr>
              <a:t>online</a:t>
            </a:r>
            <a:r>
              <a:rPr lang="pl-PL" sz="5100" b="1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Młodsze dzieci powinny mieć ograniczony dostęp do serwisów komunikacyjnych.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Uświadom dziecku, jakie możliwości  manipulacji daje </a:t>
            </a:r>
            <a:r>
              <a:rPr lang="pl-PL" sz="3800" dirty="0" err="1" smtClean="0"/>
              <a:t>internet</a:t>
            </a:r>
            <a:r>
              <a:rPr lang="pl-PL" sz="3800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Przekaż dziecku, żeby kontaktowało się </a:t>
            </a:r>
            <a:r>
              <a:rPr lang="pl-PL" sz="3800" dirty="0" err="1" smtClean="0"/>
              <a:t>online</a:t>
            </a:r>
            <a:r>
              <a:rPr lang="pl-PL" sz="3800" dirty="0" smtClean="0"/>
              <a:t> jedynie z osobami , które poznało w bezpośrednim kontakcie.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Przestrzeż dziecko, by w serwisach </a:t>
            </a:r>
            <a:r>
              <a:rPr lang="pl-PL" sz="3800" dirty="0" err="1" smtClean="0"/>
              <a:t>społecznościowych</a:t>
            </a:r>
            <a:r>
              <a:rPr lang="pl-PL" sz="3800" dirty="0" smtClean="0"/>
              <a:t> nie przyjmowało zaproszeń do gron znajomych od nieznanych osób.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Zwróć uwagę </a:t>
            </a:r>
            <a:r>
              <a:rPr lang="pl-PL" sz="3800" dirty="0" err="1" smtClean="0"/>
              <a:t>dziecka,by</a:t>
            </a:r>
            <a:r>
              <a:rPr lang="pl-PL" sz="3800" dirty="0" smtClean="0"/>
              <a:t> w kontaktach </a:t>
            </a:r>
            <a:r>
              <a:rPr lang="pl-PL" sz="3800" dirty="0" err="1" smtClean="0"/>
              <a:t>online</a:t>
            </a:r>
            <a:r>
              <a:rPr lang="pl-PL" sz="3800" dirty="0"/>
              <a:t> </a:t>
            </a:r>
            <a:r>
              <a:rPr lang="pl-PL" sz="3800" dirty="0" smtClean="0"/>
              <a:t>z nieznajomymi nie udostępniało prywatnych informacji i materiałów, zdjęć , filmów).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Ustal z dzieckiem kategoryczny zakaz przesyłania w sieci  materiałów o charakterze seksualnym.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pl-PL" sz="3800" dirty="0" smtClean="0"/>
              <a:t>Przypomnij dziecku , że w sytuacji niepewności lub jakiegokolwiek zagrożenia w sieci zawsze powinno się zwrócić  do Ciebie o pomoc.</a:t>
            </a:r>
          </a:p>
          <a:p>
            <a:pPr marL="514350" indent="-514350">
              <a:buFont typeface="Wingdings" pitchFamily="2" charset="2"/>
              <a:buChar char="§"/>
            </a:pPr>
            <a:endParaRPr lang="pl-PL" dirty="0" smtClean="0"/>
          </a:p>
          <a:p>
            <a:pPr marL="514350" indent="-51435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Spotkania z osobami poznanymi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w sieci.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Ustal z dzieckiem , że poinformuje Cię o każdej propozycji spotkania  od osoby poznanej w sieci.</a:t>
            </a:r>
            <a:endParaRPr lang="pl-PL" sz="2800" dirty="0"/>
          </a:p>
          <a:p>
            <a:r>
              <a:rPr lang="pl-PL" sz="2800" dirty="0" smtClean="0"/>
              <a:t>Uzgodnijcie, że do spotkania może dojść jedynie </a:t>
            </a:r>
            <a:br>
              <a:rPr lang="pl-PL" sz="2800" dirty="0" smtClean="0"/>
            </a:br>
            <a:r>
              <a:rPr lang="pl-PL" sz="2800" dirty="0" smtClean="0"/>
              <a:t>za zgodą rodziców.</a:t>
            </a:r>
          </a:p>
          <a:p>
            <a:r>
              <a:rPr lang="pl-PL" sz="2800" dirty="0" smtClean="0"/>
              <a:t>Towarzysz dziecku podczas spotkania lub zapewnij mu towarzystwo innej zaufanej osoby dorosłej.</a:t>
            </a:r>
          </a:p>
          <a:p>
            <a:r>
              <a:rPr lang="pl-PL" sz="2800" dirty="0" smtClean="0"/>
              <a:t>Spotkanie powinno się odbyć w ciągu dnia w miejscu publicznym.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Jeżeli podejrzewasz, że twoje dziecko padło ofiarą uwodzenia w sieci, natychmiast podejmij inicjatywę.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332037"/>
            <a:ext cx="8715436" cy="45259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Porozmawiaj z dzieckiem, zapewnij mu wsparcie, nie oceniaj, zachęć , żeby opowiedziało Ci o sytuacji.</a:t>
            </a:r>
          </a:p>
          <a:p>
            <a:r>
              <a:rPr lang="pl-PL" sz="2800" dirty="0" smtClean="0"/>
              <a:t>Sprawdź zapisy rozmów z potencjalnym sprawcą , zabezpiecz dowody ewentualnego przestępstwa (zrzuty ekranu, zapisy rozmów , </a:t>
            </a:r>
            <a:r>
              <a:rPr lang="pl-PL" sz="2800" dirty="0" err="1" smtClean="0"/>
              <a:t>smsy</a:t>
            </a:r>
            <a:r>
              <a:rPr lang="pl-PL" sz="2800" dirty="0" smtClean="0"/>
              <a:t>).</a:t>
            </a:r>
          </a:p>
          <a:p>
            <a:r>
              <a:rPr lang="pl-PL" sz="2800" dirty="0" smtClean="0"/>
              <a:t>Poinformuj o zdarzeniu policję.</a:t>
            </a:r>
          </a:p>
          <a:p>
            <a:r>
              <a:rPr lang="pl-PL" sz="2800" dirty="0" smtClean="0"/>
              <a:t>Upewnij się, że dziecko nie kontynuuje zagrażającej mu znajomości.</a:t>
            </a:r>
            <a:endParaRPr lang="pl-PL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PAMIĘTAJ!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Uwodzenie dziecka w </a:t>
            </a:r>
            <a:r>
              <a:rPr lang="pl-PL" dirty="0" err="1" smtClean="0"/>
              <a:t>internecie</a:t>
            </a:r>
            <a:r>
              <a:rPr lang="pl-PL" dirty="0" smtClean="0"/>
              <a:t> , nakłanianie je poprzez sieć do poddawania się,</a:t>
            </a:r>
            <a:br>
              <a:rPr lang="pl-PL" dirty="0" smtClean="0"/>
            </a:br>
            <a:r>
              <a:rPr lang="pl-PL" dirty="0" smtClean="0"/>
              <a:t> bądź wykonywania czynności seksualnych ,</a:t>
            </a:r>
            <a:br>
              <a:rPr lang="pl-PL" dirty="0" smtClean="0"/>
            </a:br>
            <a:r>
              <a:rPr lang="pl-PL" dirty="0" smtClean="0"/>
              <a:t> a także inicjowanie  tą drogą spotkania</a:t>
            </a:r>
            <a:br>
              <a:rPr lang="pl-PL" dirty="0" smtClean="0"/>
            </a:br>
            <a:r>
              <a:rPr lang="pl-PL" dirty="0" smtClean="0"/>
              <a:t> z intencją wykorzystania w celach seksualnych, jest przestępstwem i jest ścigane przez prawo.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Kiedy możemy mówić o nadużywaniu </a:t>
            </a:r>
            <a:r>
              <a:rPr lang="pl-PL" dirty="0" err="1" smtClean="0">
                <a:solidFill>
                  <a:srgbClr val="FF0000"/>
                </a:solidFill>
              </a:rPr>
              <a:t>internetu</a:t>
            </a:r>
            <a:r>
              <a:rPr lang="pl-PL" dirty="0" smtClean="0">
                <a:solidFill>
                  <a:srgbClr val="FF0000"/>
                </a:solidFill>
              </a:rPr>
              <a:t>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Czas spędzany w </a:t>
            </a:r>
            <a:r>
              <a:rPr lang="pl-PL" dirty="0" err="1" smtClean="0"/>
              <a:t>internecie</a:t>
            </a:r>
            <a:r>
              <a:rPr lang="pl-PL" dirty="0" smtClean="0"/>
              <a:t> i intensywność poszukiwanych doznań wymyka się spod kontroli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Korzystanie z sieci prowadzi do zaniedbywania innych aspektów życia, nawet potrzeb fizjologicznych, powoduje cierpienie osoby uzależnionej, bądź osób z jej otoczenia.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58610" y="274638"/>
            <a:ext cx="428628" cy="165416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pPr>
              <a:buNone/>
            </a:pPr>
            <a:r>
              <a:rPr lang="pl-PL" sz="3600" dirty="0" smtClean="0"/>
              <a:t>     Konkretne rodzaje aktywności </a:t>
            </a:r>
            <a:r>
              <a:rPr lang="pl-PL" sz="3600" dirty="0" err="1" smtClean="0"/>
              <a:t>online</a:t>
            </a:r>
            <a:r>
              <a:rPr lang="pl-PL" sz="3600" dirty="0" smtClean="0"/>
              <a:t>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korzystanie z gier </a:t>
            </a:r>
            <a:r>
              <a:rPr lang="pl-PL" dirty="0" err="1" smtClean="0"/>
              <a:t>online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/>
              <a:t>k</a:t>
            </a:r>
            <a:r>
              <a:rPr lang="pl-PL" dirty="0" smtClean="0"/>
              <a:t>orzystanie z serwisów </a:t>
            </a:r>
            <a:r>
              <a:rPr lang="pl-PL" dirty="0" err="1" smtClean="0"/>
              <a:t>społecznościowych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/>
              <a:t>k</a:t>
            </a:r>
            <a:r>
              <a:rPr lang="pl-PL" dirty="0" smtClean="0"/>
              <a:t>orzystanie z serwisów pornograficznych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h</a:t>
            </a:r>
            <a:r>
              <a:rPr lang="pl-PL" dirty="0" smtClean="0"/>
              <a:t>azardu  </a:t>
            </a:r>
            <a:r>
              <a:rPr lang="pl-PL" dirty="0" err="1" smtClean="0"/>
              <a:t>online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Symptomy nadmiernego  korzystania   z </a:t>
            </a:r>
            <a:r>
              <a:rPr lang="pl-PL" dirty="0" err="1" smtClean="0"/>
              <a:t>internetu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d</a:t>
            </a:r>
            <a:r>
              <a:rPr lang="pl-PL" dirty="0" smtClean="0"/>
              <a:t>ziecko spędza przy komputerze, telefonie, tablecie coraz więcej czasu kosztem innych zainteresowań,</a:t>
            </a:r>
          </a:p>
          <a:p>
            <a:r>
              <a:rPr lang="pl-PL" dirty="0" smtClean="0"/>
              <a:t>z powodu swojej aktywności w </a:t>
            </a:r>
            <a:r>
              <a:rPr lang="pl-PL" dirty="0" err="1" smtClean="0"/>
              <a:t>internecie</a:t>
            </a:r>
            <a:r>
              <a:rPr lang="pl-PL" dirty="0" smtClean="0"/>
              <a:t> dziecko zaniedbuje obowiązki rodzinne i szkolne,</a:t>
            </a:r>
          </a:p>
          <a:p>
            <a:r>
              <a:rPr lang="pl-PL" dirty="0"/>
              <a:t>p</a:t>
            </a:r>
            <a:r>
              <a:rPr lang="pl-PL" dirty="0" smtClean="0"/>
              <a:t>ojawiają się konflikty rodzinne na tle używania przez dziecko urządzeń elektronicznych                   i </a:t>
            </a:r>
            <a:r>
              <a:rPr lang="pl-PL" dirty="0" err="1" smtClean="0"/>
              <a:t>internetu</a:t>
            </a:r>
            <a:r>
              <a:rPr lang="pl-PL" dirty="0" smtClean="0"/>
              <a:t>,</a:t>
            </a:r>
          </a:p>
          <a:p>
            <a:r>
              <a:rPr lang="pl-PL" dirty="0"/>
              <a:t>d</a:t>
            </a:r>
            <a:r>
              <a:rPr lang="pl-PL" dirty="0" smtClean="0"/>
              <a:t>ziecko kłamie zapytane o to, ile czasu spędza    w </a:t>
            </a:r>
            <a:r>
              <a:rPr lang="pl-PL" dirty="0" err="1" smtClean="0"/>
              <a:t>internecie</a:t>
            </a:r>
            <a:r>
              <a:rPr lang="pl-PL" dirty="0" smtClean="0"/>
              <a:t>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44164" y="2071678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odejmowane próby ograniczenia czasu spędzanego przez dziecko </a:t>
            </a:r>
            <a:r>
              <a:rPr lang="pl-PL" dirty="0" err="1" smtClean="0"/>
              <a:t>online</a:t>
            </a:r>
            <a:r>
              <a:rPr lang="pl-PL" dirty="0" smtClean="0"/>
              <a:t> są nieudane</a:t>
            </a:r>
          </a:p>
          <a:p>
            <a:r>
              <a:rPr lang="pl-PL" dirty="0"/>
              <a:t>d</a:t>
            </a:r>
            <a:r>
              <a:rPr lang="pl-PL" dirty="0" smtClean="0"/>
              <a:t>ziecko reaguje rozdrażnieniem lub nawet agresją, gdy korzystanie z komputera jest utrudnione lub niemożliwe</a:t>
            </a:r>
          </a:p>
          <a:p>
            <a:pPr>
              <a:buNone/>
            </a:pPr>
            <a:r>
              <a:rPr lang="pl-PL" dirty="0" smtClean="0"/>
              <a:t>               </a:t>
            </a:r>
            <a:r>
              <a:rPr lang="pl-PL" u="sng" dirty="0" smtClean="0"/>
              <a:t>ZASADY BEZPIECZEŃSTWA</a:t>
            </a:r>
          </a:p>
          <a:p>
            <a:r>
              <a:rPr lang="pl-PL" dirty="0"/>
              <a:t>u</a:t>
            </a:r>
            <a:r>
              <a:rPr lang="pl-PL" dirty="0" smtClean="0"/>
              <a:t>zgodnij z dzieckiem czas, jaki może ono poświęcić na korzystanie z mediów elektronicznych,</a:t>
            </a:r>
          </a:p>
          <a:p>
            <a:r>
              <a:rPr lang="pl-PL" dirty="0"/>
              <a:t>u</a:t>
            </a:r>
            <a:r>
              <a:rPr lang="pl-PL" dirty="0" smtClean="0"/>
              <a:t>stal z dzieckiem, z jakich serwerów może korzystać,</a:t>
            </a:r>
          </a:p>
          <a:p>
            <a:r>
              <a:rPr lang="pl-PL" dirty="0"/>
              <a:t>z</a:t>
            </a:r>
            <a:r>
              <a:rPr lang="pl-PL" dirty="0" smtClean="0"/>
              <a:t>ainteresuj dziecko formami aktywności niezwiązanymi z mediami elektronicznymi,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36" y="0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14290"/>
            <a:ext cx="8586790" cy="6429420"/>
          </a:xfrm>
        </p:spPr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ykorzystaj oprogramowanie filtrujące</a:t>
            </a:r>
          </a:p>
          <a:p>
            <a:pPr>
              <a:buNone/>
            </a:pPr>
            <a:r>
              <a:rPr lang="pl-PL" dirty="0" smtClean="0"/>
              <a:t> i programy kontroli rodzicielskiej.</a:t>
            </a:r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Jeśli podejrzewasz, że dziecko nadużywa </a:t>
            </a:r>
            <a:r>
              <a:rPr lang="pl-PL" dirty="0" err="1" smtClean="0">
                <a:solidFill>
                  <a:srgbClr val="FF0000"/>
                </a:solidFill>
              </a:rPr>
              <a:t>internetu</a:t>
            </a:r>
            <a:r>
              <a:rPr lang="pl-PL" dirty="0" smtClean="0">
                <a:solidFill>
                  <a:srgbClr val="FF0000"/>
                </a:solidFill>
              </a:rPr>
              <a:t>        lub mediów elektronicznych:</a:t>
            </a:r>
          </a:p>
          <a:p>
            <a:pPr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Nazwij problem.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Ustalcie harmonogram dnia.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Przyjrzyj się sytuacjom, w których dziecko ucieka  w  </a:t>
            </a:r>
            <a:r>
              <a:rPr lang="pl-PL" dirty="0" err="1" smtClean="0"/>
              <a:t>internet</a:t>
            </a:r>
            <a:r>
              <a:rPr lang="pl-PL" dirty="0" smtClean="0"/>
              <a:t>  lub sięga po elektroniczne gadżety.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29850" y="857232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4.Ustalcie zasady i etapy ograniczenia korzystania</a:t>
            </a:r>
          </a:p>
          <a:p>
            <a:pPr>
              <a:buNone/>
            </a:pPr>
            <a:r>
              <a:rPr lang="pl-PL" dirty="0" smtClean="0"/>
              <a:t>    z </a:t>
            </a:r>
            <a:r>
              <a:rPr lang="pl-PL" dirty="0" err="1" smtClean="0"/>
              <a:t>internetu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5. Nagradzaj sukcesy w ograniczaniu czasu spędzanego w </a:t>
            </a:r>
            <a:r>
              <a:rPr lang="pl-PL" dirty="0" err="1" smtClean="0"/>
              <a:t>internecie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6. Jeśli dziecko korzysta z komputera w sposób, który zagraża jego zdrowiu (np. zaniedbuje podstawowe potrzeby fizjologiczne), wyłącz komputer, ale wyjaśnij dziecku przyczyny tych ograniczeń.</a:t>
            </a:r>
          </a:p>
          <a:p>
            <a:pPr>
              <a:buNone/>
            </a:pPr>
            <a:r>
              <a:rPr lang="pl-PL" dirty="0" smtClean="0"/>
              <a:t>7. Jeżeli sytuacja jest poważna i Twoje zabiegi nie przynoszą oczekiwanego skutku, skontaktuj się </a:t>
            </a:r>
            <a:br>
              <a:rPr lang="pl-PL" dirty="0" smtClean="0"/>
            </a:br>
            <a:r>
              <a:rPr lang="pl-PL" dirty="0" smtClean="0"/>
              <a:t>z pedagogiem, psychologiem szkolnym lub specjalistą z poradni uzależnień.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Czym jest </a:t>
            </a:r>
            <a:r>
              <a:rPr lang="pl-PL" dirty="0" err="1" smtClean="0">
                <a:solidFill>
                  <a:srgbClr val="FF0000"/>
                </a:solidFill>
              </a:rPr>
              <a:t>seksting</a:t>
            </a:r>
            <a:r>
              <a:rPr lang="pl-PL" dirty="0" smtClean="0">
                <a:solidFill>
                  <a:srgbClr val="FF0000"/>
                </a:solidFill>
              </a:rPr>
              <a:t> i jak mu zapobiegać?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b="1" dirty="0" err="1" smtClean="0"/>
              <a:t>Seksting</a:t>
            </a:r>
            <a:r>
              <a:rPr lang="pl-PL" dirty="0" smtClean="0"/>
              <a:t> to rejestrowanie i przesyłanie osobistych materiałów o charakterze seksualnym za pośrednictwem telefonu i </a:t>
            </a:r>
            <a:r>
              <a:rPr lang="pl-PL" dirty="0" err="1" smtClean="0"/>
              <a:t>internetu</a:t>
            </a:r>
            <a:r>
              <a:rPr lang="pl-PL" dirty="0" smtClean="0"/>
              <a:t>. Badania z 2014 r. dla Fundacji „Dzieci Niczyje” pokazują, że 11% młodych ludzi wysłało materiały </a:t>
            </a:r>
            <a:r>
              <a:rPr lang="pl-PL" dirty="0" err="1" smtClean="0"/>
              <a:t>sekstingowe</a:t>
            </a:r>
            <a:r>
              <a:rPr lang="pl-PL" dirty="0" smtClean="0"/>
              <a:t>. Jednocześnie ponad 1/3 respondentów otrzymała tego typu zdjęcia lub filmy. Oznacza to, że zjawisko jest silnie obecne wśród młodych ludzi w Polsce.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734</Words>
  <Application>Microsoft Office PowerPoint</Application>
  <PresentationFormat>Pokaz na ekranie (4:3)</PresentationFormat>
  <Paragraphs>153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Bezpieczeństwo dzieci i młodzieży w internecie.                    Opracowała:                          Maria Zaremba</vt:lpstr>
      <vt:lpstr>Slajd 2</vt:lpstr>
      <vt:lpstr>Kiedy możemy mówić o nadużywaniu internetu?</vt:lpstr>
      <vt:lpstr>Slajd 4</vt:lpstr>
      <vt:lpstr>Symptomy nadmiernego  korzystania   z internetu:</vt:lpstr>
      <vt:lpstr>Slajd 6</vt:lpstr>
      <vt:lpstr>Slajd 7</vt:lpstr>
      <vt:lpstr>Slajd 8</vt:lpstr>
      <vt:lpstr>Czym jest seksting i jak mu zapobiegać?</vt:lpstr>
      <vt:lpstr>Slajd 10</vt:lpstr>
      <vt:lpstr>Slajd 11</vt:lpstr>
      <vt:lpstr>Szkodliwe treści:</vt:lpstr>
      <vt:lpstr>Slajd 13</vt:lpstr>
      <vt:lpstr>Slajd 14</vt:lpstr>
      <vt:lpstr> Cyberprzemoc - przemoc rówieśnicza w sieci:</vt:lpstr>
      <vt:lpstr>Slajd 16</vt:lpstr>
      <vt:lpstr>Jeżeli dziecko stało się ofiarą cyberprzemocy, niezwłocznie przystąp do działania:</vt:lpstr>
      <vt:lpstr>Bezpieczeństwo w serwisach społecznościowych.</vt:lpstr>
      <vt:lpstr>Slajd 19</vt:lpstr>
      <vt:lpstr>Slajd 20</vt:lpstr>
      <vt:lpstr>Slajd 21</vt:lpstr>
      <vt:lpstr>Slajd 22</vt:lpstr>
      <vt:lpstr>Slajd 23</vt:lpstr>
      <vt:lpstr>Slajd 24</vt:lpstr>
      <vt:lpstr>n</vt:lpstr>
      <vt:lpstr>Spotkania z osobami poznanymi  w sieci.</vt:lpstr>
      <vt:lpstr>Jeżeli podejrzewasz, że twoje dziecko padło ofiarą uwodzenia w sieci, natychmiast podejmij inicjatywę.</vt:lpstr>
      <vt:lpstr>PAMIĘTAJ!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dzieci i młodzieży w internecie.</dc:title>
  <dc:creator>Maria Zaremba</dc:creator>
  <cp:lastModifiedBy>Maria Zaremba</cp:lastModifiedBy>
  <cp:revision>74</cp:revision>
  <dcterms:created xsi:type="dcterms:W3CDTF">2017-12-03T10:40:01Z</dcterms:created>
  <dcterms:modified xsi:type="dcterms:W3CDTF">2020-03-17T13:51:03Z</dcterms:modified>
</cp:coreProperties>
</file>