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59" r:id="rId6"/>
    <p:sldId id="280" r:id="rId7"/>
    <p:sldId id="281" r:id="rId8"/>
    <p:sldId id="260" r:id="rId9"/>
    <p:sldId id="261" r:id="rId10"/>
    <p:sldId id="263" r:id="rId11"/>
    <p:sldId id="262" r:id="rId12"/>
    <p:sldId id="282" r:id="rId13"/>
    <p:sldId id="265" r:id="rId14"/>
    <p:sldId id="266" r:id="rId15"/>
    <p:sldId id="267" r:id="rId16"/>
    <p:sldId id="268" r:id="rId17"/>
    <p:sldId id="269" r:id="rId18"/>
    <p:sldId id="285" r:id="rId19"/>
    <p:sldId id="283" r:id="rId20"/>
    <p:sldId id="284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7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283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270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488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787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76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67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817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82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95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666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121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29BCB-F6F0-400F-B4AD-EAFF02C8B845}" type="datetimeFigureOut">
              <a:rPr lang="sk-SK" smtClean="0"/>
              <a:t>30. 6. 2019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7D37A-83AA-47E4-8018-37EE785B3E2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881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46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600450"/>
            <a:ext cx="7772400" cy="1470025"/>
          </a:xfrm>
        </p:spPr>
        <p:txBody>
          <a:bodyPr/>
          <a:lstStyle/>
          <a:p>
            <a:r>
              <a:rPr lang="sk-SK" dirty="0" smtClean="0"/>
              <a:t>ERASMUS +</a:t>
            </a:r>
            <a:br>
              <a:rPr lang="sk-SK" dirty="0" smtClean="0"/>
            </a:br>
            <a:r>
              <a:rPr lang="sk-SK" b="1" smtClean="0">
                <a:solidFill>
                  <a:srgbClr val="00B050"/>
                </a:solidFill>
              </a:rPr>
              <a:t>MESE </a:t>
            </a:r>
            <a:r>
              <a:rPr lang="sk-SK" b="1" smtClean="0">
                <a:solidFill>
                  <a:srgbClr val="00B050"/>
                </a:solidFill>
              </a:rPr>
              <a:t>- projekt</a:t>
            </a:r>
            <a:endParaRPr lang="sk-SK" dirty="0"/>
          </a:p>
        </p:txBody>
      </p:sp>
      <p:pic>
        <p:nvPicPr>
          <p:cNvPr id="4" name="Kép 3" descr="Nem talÃ¡lhatÃ³ automatikus leÃ­rÃ¡s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92696"/>
            <a:ext cx="1800200" cy="128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s://scontent-vie1-1.xx.fbcdn.net/v/t1.15752-9/47341218_583189618789682_539457405730160640_n.png?_nc_cat=105&amp;_nc_ht=scontent-vie1-1.xx&amp;oh=190f92d744794ec55e1c9ddaa32ff5a1&amp;oe=5C699D4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592288" cy="89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Szilvia\Downloads\ovi log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7987"/>
            <a:ext cx="1343660" cy="1452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5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6" name="Szöveg helye 3"/>
          <p:cNvSpPr txBox="1">
            <a:spLocks/>
          </p:cNvSpPr>
          <p:nvPr/>
        </p:nvSpPr>
        <p:spPr>
          <a:xfrm>
            <a:off x="363617" y="1431257"/>
            <a:ext cx="5482952" cy="14178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sk-SK" sz="2800" dirty="0" err="1" smtClean="0"/>
              <a:t>Lazító</a:t>
            </a:r>
            <a:r>
              <a:rPr lang="sk-SK" sz="2800" dirty="0" smtClean="0"/>
              <a:t>, </a:t>
            </a:r>
            <a:r>
              <a:rPr lang="sk-SK" sz="2800" dirty="0" err="1" smtClean="0"/>
              <a:t>csendesítő</a:t>
            </a:r>
            <a:r>
              <a:rPr lang="sk-SK" sz="2800" dirty="0" smtClean="0"/>
              <a:t> </a:t>
            </a:r>
            <a:r>
              <a:rPr lang="sk-SK" sz="2800" dirty="0" err="1" smtClean="0"/>
              <a:t>mesék</a:t>
            </a:r>
            <a:r>
              <a:rPr lang="sk-SK" sz="2800" dirty="0" smtClean="0"/>
              <a:t> </a:t>
            </a:r>
            <a:r>
              <a:rPr lang="sk-SK" sz="2800" dirty="0" err="1" smtClean="0"/>
              <a:t>Bajzáth</a:t>
            </a:r>
            <a:r>
              <a:rPr lang="sk-SK" sz="2800" dirty="0" smtClean="0"/>
              <a:t> </a:t>
            </a:r>
            <a:r>
              <a:rPr lang="sk-SK" sz="2800" dirty="0" err="1" smtClean="0"/>
              <a:t>M.meseválogatásaiból</a:t>
            </a:r>
            <a:endParaRPr lang="sk-SK" sz="2800" dirty="0" smtClean="0"/>
          </a:p>
          <a:p>
            <a:pPr>
              <a:buFont typeface="Arial" panose="020B0604020202020204" pitchFamily="34" charset="0"/>
              <a:buAutoNum type="arabicPeriod"/>
            </a:pPr>
            <a:r>
              <a:rPr lang="sk-SK" sz="2800" dirty="0" err="1" smtClean="0"/>
              <a:t>Együtt</a:t>
            </a:r>
            <a:r>
              <a:rPr lang="sk-SK" sz="2800" dirty="0" smtClean="0"/>
              <a:t> a </a:t>
            </a:r>
            <a:r>
              <a:rPr lang="sk-SK" sz="2800" dirty="0" err="1" smtClean="0"/>
              <a:t>szülőkkel</a:t>
            </a:r>
            <a:r>
              <a:rPr lang="sk-SK" sz="2800" dirty="0" smtClean="0"/>
              <a:t>: </a:t>
            </a:r>
            <a:r>
              <a:rPr lang="sk-SK" sz="2800" dirty="0" err="1" smtClean="0"/>
              <a:t>Közös</a:t>
            </a:r>
            <a:r>
              <a:rPr lang="sk-SK" sz="2800" dirty="0" smtClean="0"/>
              <a:t> </a:t>
            </a:r>
            <a:r>
              <a:rPr lang="sk-SK" sz="2800" dirty="0" err="1" smtClean="0"/>
              <a:t>mesés</a:t>
            </a:r>
            <a:r>
              <a:rPr lang="sk-SK" sz="2800" dirty="0" smtClean="0"/>
              <a:t> </a:t>
            </a:r>
            <a:r>
              <a:rPr lang="sk-SK" sz="2800" dirty="0" err="1" smtClean="0"/>
              <a:t>táncház</a:t>
            </a:r>
            <a:endParaRPr lang="sk-SK" sz="2800" dirty="0" smtClean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03648" y="368174"/>
            <a:ext cx="6635080" cy="11620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smtClean="0">
                <a:solidFill>
                  <a:srgbClr val="C00000"/>
                </a:solidFill>
              </a:rPr>
              <a:t>2019.február</a:t>
            </a:r>
            <a:br>
              <a:rPr lang="sk-SK" sz="3200" dirty="0" smtClean="0">
                <a:solidFill>
                  <a:srgbClr val="C00000"/>
                </a:solidFill>
              </a:rPr>
            </a:b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Relaxációs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mesék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Vándorkiállítás</a:t>
            </a:r>
            <a:endParaRPr lang="sk-SK" sz="3200" dirty="0">
              <a:solidFill>
                <a:srgbClr val="C00000"/>
              </a:solidFill>
            </a:endParaRPr>
          </a:p>
        </p:txBody>
      </p:sp>
      <p:pic>
        <p:nvPicPr>
          <p:cNvPr id="8" name="Kép 4" descr="C:\Users\Szilvia\Documents\Projekt-Erasmus\November\képek\mesélés\20181106_1245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1933" y="3528514"/>
            <a:ext cx="2832017" cy="241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9" descr="C:\Users\Szilvia\Documents\Projekt-Erasmus\február\fényképek\ovis dolgok\20190207_0934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7" b="13381"/>
          <a:stretch/>
        </p:blipFill>
        <p:spPr bwMode="auto">
          <a:xfrm>
            <a:off x="6047656" y="1409124"/>
            <a:ext cx="2600572" cy="173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6" descr="C:\Users\Szilvia\Documents\Projekt-Erasmus\február\fényképek\családi bál\20190209_2213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8809" y="3318893"/>
            <a:ext cx="5112568" cy="2794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5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731800"/>
            <a:ext cx="4546848" cy="1345828"/>
          </a:xfrm>
        </p:spPr>
        <p:txBody>
          <a:bodyPr>
            <a:noAutofit/>
          </a:bodyPr>
          <a:lstStyle/>
          <a:p>
            <a:r>
              <a:rPr lang="sk-SK" sz="2800" dirty="0" smtClean="0"/>
              <a:t>3. </a:t>
            </a:r>
            <a:r>
              <a:rPr lang="sk-SK" sz="2800" dirty="0" err="1" smtClean="0"/>
              <a:t>Családi</a:t>
            </a:r>
            <a:r>
              <a:rPr lang="sk-SK" sz="2800" dirty="0" smtClean="0"/>
              <a:t> </a:t>
            </a:r>
            <a:r>
              <a:rPr lang="sk-SK" sz="2800" dirty="0" err="1" smtClean="0"/>
              <a:t>társasjáték</a:t>
            </a:r>
            <a:r>
              <a:rPr lang="sk-SK" sz="2800" dirty="0" smtClean="0"/>
              <a:t> </a:t>
            </a:r>
            <a:r>
              <a:rPr lang="sk-SK" sz="2800" dirty="0" err="1" smtClean="0"/>
              <a:t>délután</a:t>
            </a:r>
            <a:endParaRPr lang="sk-SK" sz="2800" dirty="0" smtClean="0"/>
          </a:p>
          <a:p>
            <a:r>
              <a:rPr lang="sk-SK" sz="2800" dirty="0" smtClean="0"/>
              <a:t>4. </a:t>
            </a:r>
            <a:r>
              <a:rPr lang="sk-SK" sz="2800" dirty="0" err="1" smtClean="0"/>
              <a:t>Szülők</a:t>
            </a:r>
            <a:r>
              <a:rPr lang="sk-SK" sz="2800" dirty="0" smtClean="0"/>
              <a:t> iskolája: „Illóolajok“</a:t>
            </a:r>
          </a:p>
          <a:p>
            <a:r>
              <a:rPr lang="sk-SK" sz="2800" dirty="0" smtClean="0"/>
              <a:t>5. </a:t>
            </a:r>
            <a:r>
              <a:rPr lang="sk-SK" sz="2800" dirty="0" err="1" smtClean="0"/>
              <a:t>Farsangolunk</a:t>
            </a:r>
            <a:endParaRPr lang="sk-SK" sz="2800" dirty="0"/>
          </a:p>
        </p:txBody>
      </p:sp>
      <p:pic>
        <p:nvPicPr>
          <p:cNvPr id="8" name="Tartalom helye 3" descr="C:\Users\Szilvia\Documents\Projekt-Erasmus\február\februári projektbe - társasjáték délután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4" y="2466390"/>
            <a:ext cx="3466728" cy="15127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Kép 8" descr="C:\Users\Szilvia\Documents\Projekt-Erasmus\február\fényképek\társasjátékdélután\52688638_389816751815783_7440572228007100416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9" b="46"/>
          <a:stretch/>
        </p:blipFill>
        <p:spPr bwMode="auto">
          <a:xfrm>
            <a:off x="5181817" y="650059"/>
            <a:ext cx="3421504" cy="248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content-vie1-1.xx.fbcdn.net/v/t1.15752-9/65504301_464624871022862_4648362599593803776_n.jpg?_nc_cat=110&amp;_nc_oc=AQk7mP91ZHJ7TOIz_6_fkOZUJySwD5sOtmQ0DHD_rHzH8J26hP2utNEc0hSq_7sLxQ4&amp;_nc_ht=scontent-vie1-1.xx&amp;oh=f372ddfc27c02c4ce21e2bf2cad649eb&amp;oe=5DBB794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33045"/>
          <a:stretch/>
        </p:blipFill>
        <p:spPr bwMode="auto">
          <a:xfrm>
            <a:off x="386434" y="4552771"/>
            <a:ext cx="4052623" cy="18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kÃ©pen a kÃ¶vetkezÅk lehetnek: 12 ember, , mosolygÃ³ emberek, Ã¡llÃ³ emberek Ã©s belsÅ tÃ©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04" y="3668102"/>
            <a:ext cx="3780417" cy="28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73416"/>
          </a:xfrm>
          <a:prstGeom prst="rect">
            <a:avLst/>
          </a:prstGeom>
        </p:spPr>
      </p:pic>
      <p:sp>
        <p:nvSpPr>
          <p:cNvPr id="3" name="Szöveg helye 3"/>
          <p:cNvSpPr txBox="1">
            <a:spLocks/>
          </p:cNvSpPr>
          <p:nvPr/>
        </p:nvSpPr>
        <p:spPr>
          <a:xfrm>
            <a:off x="640579" y="1607698"/>
            <a:ext cx="8127649" cy="15332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sk-SK" sz="2400" dirty="0" err="1" smtClean="0"/>
              <a:t>Mesekönyvtár</a:t>
            </a:r>
            <a:r>
              <a:rPr lang="sk-SK" sz="2400" dirty="0" smtClean="0"/>
              <a:t> – </a:t>
            </a:r>
            <a:r>
              <a:rPr lang="sk-SK" sz="2400" dirty="0" err="1" smtClean="0"/>
              <a:t>könyvtárlátogatás</a:t>
            </a:r>
            <a:endParaRPr lang="sk-SK" sz="2400" dirty="0" smtClean="0"/>
          </a:p>
          <a:p>
            <a:pPr>
              <a:buFont typeface="Arial" panose="020B0604020202020204" pitchFamily="34" charset="0"/>
              <a:buAutoNum type="arabicPeriod"/>
            </a:pPr>
            <a:r>
              <a:rPr lang="sk-SK" sz="2400" dirty="0" err="1" smtClean="0"/>
              <a:t>Ünnepelünk</a:t>
            </a:r>
            <a:r>
              <a:rPr lang="sk-SK" sz="2400" dirty="0" smtClean="0"/>
              <a:t> -  1848-as </a:t>
            </a:r>
            <a:r>
              <a:rPr lang="sk-SK" sz="2400" dirty="0" err="1" smtClean="0"/>
              <a:t>szabadságharcra</a:t>
            </a:r>
            <a:r>
              <a:rPr lang="sk-SK" sz="2400" dirty="0" smtClean="0"/>
              <a:t> </a:t>
            </a:r>
            <a:r>
              <a:rPr lang="sk-SK" sz="2400" dirty="0" err="1" smtClean="0"/>
              <a:t>emlékezünk</a:t>
            </a:r>
            <a:r>
              <a:rPr lang="sk-SK" sz="2400" dirty="0" smtClean="0"/>
              <a:t> </a:t>
            </a:r>
            <a:r>
              <a:rPr lang="sk-SK" sz="2400" dirty="0" err="1" smtClean="0"/>
              <a:t>és</a:t>
            </a:r>
            <a:r>
              <a:rPr lang="sk-SK" sz="2400" dirty="0" smtClean="0"/>
              <a:t> </a:t>
            </a:r>
            <a:r>
              <a:rPr lang="sk-SK" sz="2400" dirty="0" err="1" smtClean="0"/>
              <a:t>az</a:t>
            </a:r>
            <a:r>
              <a:rPr lang="sk-SK" sz="2400" dirty="0" smtClean="0"/>
              <a:t> </a:t>
            </a:r>
            <a:r>
              <a:rPr lang="sk-SK" sz="2400" dirty="0" err="1" smtClean="0"/>
              <a:t>iskolánk</a:t>
            </a:r>
            <a:r>
              <a:rPr lang="sk-SK" sz="2400" dirty="0" smtClean="0"/>
              <a:t> </a:t>
            </a:r>
            <a:r>
              <a:rPr lang="sk-SK" sz="2400" dirty="0" err="1" smtClean="0"/>
              <a:t>névadójára</a:t>
            </a:r>
            <a:r>
              <a:rPr lang="sk-SK" sz="2400" dirty="0" smtClean="0"/>
              <a:t>, Mészáros </a:t>
            </a:r>
            <a:r>
              <a:rPr lang="sk-SK" sz="2400" dirty="0" err="1" smtClean="0"/>
              <a:t>Dávidra</a:t>
            </a:r>
            <a:endParaRPr lang="sk-SK" sz="2400" dirty="0" smtClean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182452" y="373164"/>
            <a:ext cx="6779096" cy="11397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smtClean="0">
                <a:solidFill>
                  <a:srgbClr val="C00000"/>
                </a:solidFill>
              </a:rPr>
              <a:t>2019.március - </a:t>
            </a: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Mesés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könyvtár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Közös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 projekt: </a:t>
            </a:r>
            <a:r>
              <a:rPr lang="sk-SK" sz="3200" dirty="0" err="1" smtClean="0">
                <a:solidFill>
                  <a:srgbClr val="C00000"/>
                </a:solidFill>
              </a:rPr>
              <a:t>Boldogság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világnapja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endParaRPr lang="sk-SK" sz="3200" dirty="0">
              <a:solidFill>
                <a:srgbClr val="C00000"/>
              </a:solidFill>
            </a:endParaRPr>
          </a:p>
        </p:txBody>
      </p:sp>
      <p:pic>
        <p:nvPicPr>
          <p:cNvPr id="5" name="Tartalom helye 5" descr="C:\Users\Szilvia\Documents\Projekt-Erasmus\március-2019\képek\könyvtárlátogatás a suliban\20181025_101058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/>
          <a:stretch/>
        </p:blipFill>
        <p:spPr bwMode="auto">
          <a:xfrm>
            <a:off x="5771330" y="4836311"/>
            <a:ext cx="2883567" cy="191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Szilvia\Documents\Projekt-Erasmus\március-2019\képek\könyvtárlátogatás a suliban\20181025_1012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/>
        </p:blipFill>
        <p:spPr bwMode="auto">
          <a:xfrm>
            <a:off x="454288" y="3006545"/>
            <a:ext cx="3038324" cy="172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C:\Users\Szilvia\Documents\Projekt-Erasmus\március-2019\képek\március 15\20190313_09211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t="-563" r="23054" b="1"/>
          <a:stretch/>
        </p:blipFill>
        <p:spPr bwMode="auto">
          <a:xfrm rot="5400000">
            <a:off x="1103351" y="4274891"/>
            <a:ext cx="1740197" cy="3038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VÃ½sledok vyhÄ¾adÃ¡vania obrÃ¡zkov pre dopyt meszaros david dolan gyor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34" y="2924944"/>
            <a:ext cx="2791132" cy="1674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ok vyhÄ¾adÃ¡vania obrÃ¡zkov pre dopyt piros fehÃ©r zold gyerekmunkÃ¡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7" y="3870603"/>
            <a:ext cx="1452684" cy="217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  <a:t>Boldogság világnapja</a:t>
            </a:r>
            <a:endParaRPr lang="sk-SK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C:\Users\Szilvia\Downloads\54798543_307955099890146_8101544514923003904_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3" y="980728"/>
            <a:ext cx="7906394" cy="5649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58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:\Users\Szilvia\Documents\Projekt-Erasmus\március-2019\képek\Nový priečinok\54519001_10205466227172250_3300117935258861568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rdce 5"/>
          <p:cNvSpPr/>
          <p:nvPr/>
        </p:nvSpPr>
        <p:spPr>
          <a:xfrm rot="982154">
            <a:off x="6018372" y="4754146"/>
            <a:ext cx="2051720" cy="1872208"/>
          </a:xfrm>
          <a:prstGeom prst="heart">
            <a:avLst/>
          </a:prstGeom>
          <a:noFill/>
          <a:ln w="762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85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"/>
            <a:ext cx="9144000" cy="6855893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550727" y="273050"/>
            <a:ext cx="3008313" cy="11074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smtClean="0">
                <a:solidFill>
                  <a:srgbClr val="C00000"/>
                </a:solidFill>
              </a:rPr>
              <a:t>2019.április</a:t>
            </a:r>
            <a:br>
              <a:rPr lang="sk-SK" sz="3200" dirty="0" smtClean="0">
                <a:solidFill>
                  <a:srgbClr val="C00000"/>
                </a:solidFill>
              </a:rPr>
            </a:b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Mesék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k-SK" sz="3200" dirty="0" err="1" smtClean="0">
                <a:solidFill>
                  <a:schemeClr val="tx2">
                    <a:lumMod val="75000"/>
                  </a:schemeClr>
                </a:solidFill>
              </a:rPr>
              <a:t>másként</a:t>
            </a:r>
            <a:r>
              <a:rPr lang="sk-SK" sz="3200" dirty="0" smtClean="0">
                <a:solidFill>
                  <a:schemeClr val="tx2">
                    <a:lumMod val="75000"/>
                  </a:schemeClr>
                </a:solidFill>
              </a:rPr>
              <a:t>! </a:t>
            </a:r>
            <a:r>
              <a:rPr lang="sk-SK" sz="3200" dirty="0" smtClean="0">
                <a:solidFill>
                  <a:srgbClr val="C00000"/>
                </a:solidFill>
              </a:rPr>
              <a:t/>
            </a:r>
            <a:br>
              <a:rPr lang="sk-SK" sz="3200" dirty="0" smtClean="0">
                <a:solidFill>
                  <a:srgbClr val="C00000"/>
                </a:solidFill>
              </a:rPr>
            </a:b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5" name="Szöveg helye 3"/>
          <p:cNvSpPr txBox="1">
            <a:spLocks/>
          </p:cNvSpPr>
          <p:nvPr/>
        </p:nvSpPr>
        <p:spPr>
          <a:xfrm>
            <a:off x="337961" y="1380461"/>
            <a:ext cx="5947565" cy="15121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smtClean="0"/>
              <a:t>1.Anderseni </a:t>
            </a:r>
            <a:r>
              <a:rPr lang="sk-SK" sz="2400" dirty="0" err="1" smtClean="0"/>
              <a:t>mesehét</a:t>
            </a:r>
            <a:r>
              <a:rPr lang="sk-SK" sz="2400" dirty="0" smtClean="0"/>
              <a:t> </a:t>
            </a:r>
            <a:r>
              <a:rPr lang="sk-SK" sz="2400" dirty="0" err="1" smtClean="0"/>
              <a:t>az</a:t>
            </a:r>
            <a:r>
              <a:rPr lang="sk-SK" sz="2400" dirty="0" smtClean="0"/>
              <a:t> </a:t>
            </a:r>
            <a:r>
              <a:rPr lang="sk-SK" sz="2400" dirty="0" err="1" smtClean="0"/>
              <a:t>óvodánkban</a:t>
            </a:r>
            <a:r>
              <a:rPr lang="sk-SK" sz="2400" dirty="0" smtClean="0"/>
              <a:t>: </a:t>
            </a:r>
            <a:r>
              <a:rPr lang="sk-SK" sz="2400" dirty="0" smtClean="0">
                <a:solidFill>
                  <a:srgbClr val="FF0000"/>
                </a:solidFill>
              </a:rPr>
              <a:t>„</a:t>
            </a:r>
            <a:r>
              <a:rPr lang="sk-SK" sz="2400" dirty="0" err="1" smtClean="0">
                <a:solidFill>
                  <a:srgbClr val="FF0000"/>
                </a:solidFill>
              </a:rPr>
              <a:t>Ment</a:t>
            </a:r>
            <a:r>
              <a:rPr lang="sk-SK" sz="2400" dirty="0" smtClean="0">
                <a:solidFill>
                  <a:srgbClr val="FF0000"/>
                </a:solidFill>
              </a:rPr>
              <a:t> a </a:t>
            </a:r>
            <a:r>
              <a:rPr lang="sk-SK" sz="2400" dirty="0" err="1" smtClean="0">
                <a:solidFill>
                  <a:srgbClr val="FF0000"/>
                </a:solidFill>
              </a:rPr>
              <a:t>tojás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vándorútra</a:t>
            </a:r>
            <a:r>
              <a:rPr lang="sk-SK" sz="2400" dirty="0" smtClean="0">
                <a:solidFill>
                  <a:srgbClr val="FF0000"/>
                </a:solidFill>
              </a:rPr>
              <a:t>“ – </a:t>
            </a:r>
            <a:r>
              <a:rPr lang="sk-SK" sz="2400" dirty="0" err="1" smtClean="0">
                <a:solidFill>
                  <a:srgbClr val="FF0000"/>
                </a:solidFill>
              </a:rPr>
              <a:t>szlovák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népmese</a:t>
            </a:r>
            <a:endParaRPr lang="sk-SK" sz="2400" dirty="0" smtClean="0">
              <a:solidFill>
                <a:srgbClr val="FF0000"/>
              </a:solidFill>
            </a:endParaRPr>
          </a:p>
          <a:p>
            <a:r>
              <a:rPr lang="sk-SK" sz="2400" dirty="0" smtClean="0"/>
              <a:t>2. </a:t>
            </a:r>
            <a:r>
              <a:rPr lang="sk-SK" sz="2400" dirty="0" err="1" smtClean="0"/>
              <a:t>Rendíthetetlen</a:t>
            </a:r>
            <a:r>
              <a:rPr lang="sk-SK" sz="2400" dirty="0" smtClean="0"/>
              <a:t> </a:t>
            </a:r>
            <a:r>
              <a:rPr lang="sk-SK" sz="2400" dirty="0" err="1" smtClean="0"/>
              <a:t>ólomkatona</a:t>
            </a:r>
            <a:r>
              <a:rPr lang="sk-SK" sz="2400" dirty="0" smtClean="0"/>
              <a:t> - </a:t>
            </a:r>
            <a:r>
              <a:rPr lang="sk-SK" sz="2400" dirty="0" err="1" smtClean="0"/>
              <a:t>balett</a:t>
            </a:r>
            <a:endParaRPr lang="sk-SK" sz="2400" dirty="0" smtClean="0"/>
          </a:p>
          <a:p>
            <a:pPr marL="0" indent="0">
              <a:buNone/>
            </a:pPr>
            <a:endParaRPr lang="sk-SK" sz="2400" dirty="0"/>
          </a:p>
        </p:txBody>
      </p:sp>
      <p:pic>
        <p:nvPicPr>
          <p:cNvPr id="6" name="Tartalom helye 4" descr="C:\Users\Szilvia\Documents\Projekt-Erasmus\április-2019\Ment a tojás vándorútra, feldolgozás\57052340_439133296835651_666213199284011008_n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60" y="3870160"/>
            <a:ext cx="3250704" cy="238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5" descr="C:\Users\Szilvia\Documents\Projekt-Erasmus\április-2019\Rendíthetetlen ólomkatona -előadás\20181105_1607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772"/>
          <a:stretch/>
        </p:blipFill>
        <p:spPr bwMode="auto">
          <a:xfrm rot="5400000">
            <a:off x="982932" y="3235423"/>
            <a:ext cx="2428234" cy="360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6" descr="C:\Users\Szilvia\Documents\Projekt-Erasmus\április-2019\Rendíthetetlen ólomkatona -előadás\45365684_362016874342034_3345544378419511296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91" y="524052"/>
            <a:ext cx="2261177" cy="297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1" descr="C:\Users\Szilvia\Documents\Projekt-Erasmus\április-2019\gyurmából mese\56739346_316215292397460_5923006690004828160_o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0000" r="20408" b="22667"/>
          <a:stretch/>
        </p:blipFill>
        <p:spPr bwMode="auto">
          <a:xfrm>
            <a:off x="3477164" y="3135487"/>
            <a:ext cx="2407738" cy="19924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3168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63"/>
            <a:ext cx="9144000" cy="7101408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41791" y="756290"/>
            <a:ext cx="5243500" cy="4032448"/>
          </a:xfrm>
        </p:spPr>
        <p:txBody>
          <a:bodyPr>
            <a:noAutofit/>
          </a:bodyPr>
          <a:lstStyle/>
          <a:p>
            <a:r>
              <a:rPr lang="sk-SK" sz="2400" dirty="0" smtClean="0"/>
              <a:t>3. </a:t>
            </a:r>
            <a:r>
              <a:rPr lang="sk-SK" sz="2400" dirty="0" err="1" smtClean="0"/>
              <a:t>Boldogságóra</a:t>
            </a:r>
            <a:r>
              <a:rPr lang="sk-SK" sz="2400" dirty="0" smtClean="0"/>
              <a:t> </a:t>
            </a:r>
          </a:p>
          <a:p>
            <a:r>
              <a:rPr lang="sk-SK" sz="2400" dirty="0" smtClean="0"/>
              <a:t>4. Magyarnak lenni jó! - beíratás az iskolába</a:t>
            </a:r>
          </a:p>
          <a:p>
            <a:r>
              <a:rPr lang="sk-SK" sz="2400" dirty="0" smtClean="0"/>
              <a:t>5. Szülők iskolája – Beszélgetés Nagy Kata logopédussal</a:t>
            </a:r>
          </a:p>
          <a:p>
            <a:r>
              <a:rPr lang="sk-SK" sz="2400" dirty="0" smtClean="0"/>
              <a:t>6. Húsvétváró hagyományok az oviban</a:t>
            </a:r>
            <a:endParaRPr lang="sk-SK" sz="2400" dirty="0"/>
          </a:p>
        </p:txBody>
      </p:sp>
      <p:pic>
        <p:nvPicPr>
          <p:cNvPr id="8" name="Kép 7" descr="C:\Users\Szilvia\Documents\Projekt-Erasmus\április-2019\pedagógus képzés - Boldogságóra-Ga\57012661_364497080818716_4267680582789496832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58232"/>
            <a:ext cx="2466027" cy="304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C:\Users\Szilvia\Documents\Projekt-Erasmus\április-2019\beíratás az iskolába\58375649_2144182229000926_609091061530650214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204867"/>
            <a:ext cx="3348882" cy="23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C:\Users\Szilvia\Documents\Projekt-Erasmus\április-2019\logopédus az oviban-előadás\20190327_161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2" b="24002"/>
          <a:stretch/>
        </p:blipFill>
        <p:spPr bwMode="auto">
          <a:xfrm>
            <a:off x="5004048" y="4204867"/>
            <a:ext cx="3240361" cy="2302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508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57200" y="273050"/>
            <a:ext cx="3008313" cy="15717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smtClean="0">
                <a:solidFill>
                  <a:srgbClr val="C00000"/>
                </a:solidFill>
              </a:rPr>
              <a:t>2019.május</a:t>
            </a:r>
            <a:br>
              <a:rPr lang="sk-SK" sz="3200" smtClean="0">
                <a:solidFill>
                  <a:srgbClr val="C00000"/>
                </a:solidFill>
              </a:rPr>
            </a:br>
            <a:r>
              <a:rPr lang="sk-SK" sz="3200" smtClean="0">
                <a:solidFill>
                  <a:schemeClr val="tx2">
                    <a:lumMod val="75000"/>
                  </a:schemeClr>
                </a:solidFill>
              </a:rPr>
              <a:t>Mesék határon innen és túl!</a:t>
            </a:r>
            <a:r>
              <a:rPr lang="sk-SK" sz="3200" smtClean="0">
                <a:solidFill>
                  <a:srgbClr val="C00000"/>
                </a:solidFill>
              </a:rPr>
              <a:t/>
            </a:r>
            <a:br>
              <a:rPr lang="sk-SK" sz="3200" smtClean="0">
                <a:solidFill>
                  <a:srgbClr val="C00000"/>
                </a:solidFill>
              </a:rPr>
            </a:b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4" name="Szöveg helye 3"/>
          <p:cNvSpPr txBox="1">
            <a:spLocks/>
          </p:cNvSpPr>
          <p:nvPr/>
        </p:nvSpPr>
        <p:spPr>
          <a:xfrm>
            <a:off x="251520" y="1844825"/>
            <a:ext cx="5842992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sk-SK" sz="2400" dirty="0" err="1" smtClean="0"/>
              <a:t>Szakmai</a:t>
            </a:r>
            <a:r>
              <a:rPr lang="sk-SK" sz="2400" dirty="0" smtClean="0"/>
              <a:t> </a:t>
            </a:r>
            <a:r>
              <a:rPr lang="sk-SK" sz="2400" dirty="0" err="1" smtClean="0"/>
              <a:t>továbbképzés</a:t>
            </a:r>
            <a:r>
              <a:rPr lang="sk-SK" sz="2400" dirty="0" smtClean="0"/>
              <a:t> </a:t>
            </a:r>
            <a:r>
              <a:rPr lang="sk-SK" sz="2400" dirty="0" err="1" smtClean="0"/>
              <a:t>pedagógusoknak</a:t>
            </a:r>
            <a:r>
              <a:rPr lang="sk-SK" sz="2400" dirty="0" smtClean="0"/>
              <a:t>: „</a:t>
            </a:r>
            <a:r>
              <a:rPr lang="sk-SK" sz="2400" dirty="0" err="1" smtClean="0"/>
              <a:t>Mozgáskotta</a:t>
            </a:r>
            <a:r>
              <a:rPr lang="sk-SK" sz="2400" dirty="0" smtClean="0"/>
              <a:t> a </a:t>
            </a:r>
            <a:r>
              <a:rPr lang="sk-SK" sz="2400" dirty="0" err="1" smtClean="0"/>
              <a:t>gyakorlatban</a:t>
            </a:r>
            <a:r>
              <a:rPr lang="sk-SK" sz="2400" dirty="0" smtClean="0"/>
              <a:t>“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sk-SK" sz="2400" dirty="0" err="1" smtClean="0"/>
              <a:t>Anyák</a:t>
            </a:r>
            <a:r>
              <a:rPr lang="sk-SK" sz="2400" dirty="0" smtClean="0"/>
              <a:t> </a:t>
            </a:r>
            <a:r>
              <a:rPr lang="sk-SK" sz="2400" dirty="0" err="1" smtClean="0"/>
              <a:t>napja</a:t>
            </a:r>
            <a:r>
              <a:rPr lang="sk-SK" sz="2400" dirty="0" smtClean="0"/>
              <a:t> </a:t>
            </a:r>
            <a:r>
              <a:rPr lang="sk-SK" sz="2400" dirty="0" err="1" smtClean="0"/>
              <a:t>az</a:t>
            </a:r>
            <a:r>
              <a:rPr lang="sk-SK" sz="2400" dirty="0" smtClean="0"/>
              <a:t> </a:t>
            </a:r>
            <a:r>
              <a:rPr lang="sk-SK" sz="2400" dirty="0" err="1" smtClean="0"/>
              <a:t>óvodánkban</a:t>
            </a:r>
            <a:endParaRPr lang="sk-SK" sz="2400" dirty="0" smtClean="0"/>
          </a:p>
          <a:p>
            <a:pPr>
              <a:buFont typeface="Arial" panose="020B0604020202020204" pitchFamily="34" charset="0"/>
              <a:buAutoNum type="arabicPeriod"/>
            </a:pPr>
            <a:endParaRPr lang="sk-SK" sz="2400" dirty="0" smtClean="0"/>
          </a:p>
          <a:p>
            <a:endParaRPr lang="sk-SK" sz="2400" dirty="0" smtClean="0"/>
          </a:p>
        </p:txBody>
      </p:sp>
      <p:pic>
        <p:nvPicPr>
          <p:cNvPr id="3074" name="Picture 2" descr="VÃ½sledok vyhÄ¾adÃ¡vania obrÃ¡zkov pre dopyt mozgaskotta a gyakorlatb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b="29955"/>
          <a:stretch/>
        </p:blipFill>
        <p:spPr bwMode="auto">
          <a:xfrm>
            <a:off x="5724128" y="110283"/>
            <a:ext cx="3198912" cy="176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C:\Users\Szilvia\Downloads\60451176_2316749821896041_7526763421249830912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" y="3368023"/>
            <a:ext cx="4237809" cy="281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C:\Users\Szilvia\Documents\Projekt-Erasmus\május - 2019\képek\Anyák napja\60178105_1105191762938262_6605402797779189760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3578" r="10216" b="47716"/>
          <a:stretch/>
        </p:blipFill>
        <p:spPr bwMode="auto">
          <a:xfrm>
            <a:off x="1979712" y="5256504"/>
            <a:ext cx="3744416" cy="1340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4" descr="C:\Users\Szilvia\Documents\Projekt-Erasmus\május - 2019\képek\Anyák napja\59583070_456284628475725_5943400388727144448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2"/>
          <a:stretch/>
        </p:blipFill>
        <p:spPr bwMode="auto">
          <a:xfrm>
            <a:off x="5866154" y="2234883"/>
            <a:ext cx="2914859" cy="173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A kÃ©pen a kÃ¶vetkezÅk lehetnek: egy vagy tÃ¶bb emb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7" r="5559" b="9159"/>
          <a:stretch/>
        </p:blipFill>
        <p:spPr bwMode="auto">
          <a:xfrm>
            <a:off x="6187446" y="4334519"/>
            <a:ext cx="2272273" cy="20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59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ország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, 4 </a:t>
            </a:r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mese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, 4 </a:t>
            </a:r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leporelló</a:t>
            </a: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395536" y="0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7170" name="Picture 2" descr="VÃ½sledok vyhÄ¾adÃ¡vania obrÃ¡zkov pre dopyt szlovÃ¡k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8" y="1268760"/>
            <a:ext cx="3961909" cy="22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Ã½sledok vyhÄ¾adÃ¡vania obrÃ¡zkov pre dopyt magyarorszÃ¡g hortobÃ¡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73" y="3514780"/>
            <a:ext cx="4183963" cy="25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Ã½sledok vyhÄ¾adÃ¡vania obrÃ¡zkov pre dopyt erdÃ©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2" y="3514780"/>
            <a:ext cx="3971755" cy="25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Ãºvisiaci obrÃ¡z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39" y="1268760"/>
            <a:ext cx="4205634" cy="22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ovná spojnica 5"/>
          <p:cNvCxnSpPr/>
          <p:nvPr/>
        </p:nvCxnSpPr>
        <p:spPr>
          <a:xfrm>
            <a:off x="4438236" y="1268760"/>
            <a:ext cx="21606" cy="48283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 flipH="1">
            <a:off x="468868" y="3524695"/>
            <a:ext cx="81562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7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kÃ©pen a kÃ¶vetkezÅk lehetnek: 3 ember, , mosolygÃ³ ember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347864" y="1700808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Pécsiek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meséje</a:t>
            </a:r>
            <a:endParaRPr lang="sk-SK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sz="2800" dirty="0" smtClean="0"/>
              <a:t>A </a:t>
            </a:r>
            <a:r>
              <a:rPr lang="sk-SK" sz="2800" dirty="0" err="1" smtClean="0"/>
              <a:t>békakirály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3072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4392488" cy="1366057"/>
          </a:xfrm>
        </p:spPr>
        <p:txBody>
          <a:bodyPr>
            <a:noAutofit/>
          </a:bodyPr>
          <a:lstStyle/>
          <a:p>
            <a:r>
              <a:rPr lang="sk-SK" sz="3200" dirty="0" smtClean="0">
                <a:solidFill>
                  <a:srgbClr val="C00000"/>
                </a:solidFill>
              </a:rPr>
              <a:t>2018.november </a:t>
            </a:r>
            <a:br>
              <a:rPr lang="sk-SK" sz="3200" dirty="0" smtClean="0">
                <a:solidFill>
                  <a:srgbClr val="C00000"/>
                </a:solidFill>
              </a:rPr>
            </a:br>
            <a:r>
              <a:rPr lang="sk-SK" sz="3200" dirty="0">
                <a:solidFill>
                  <a:srgbClr val="C00000"/>
                </a:solidFill>
              </a:rPr>
              <a:t> </a:t>
            </a:r>
            <a:r>
              <a:rPr lang="sk-SK" sz="3200" dirty="0" smtClean="0">
                <a:solidFill>
                  <a:srgbClr val="C00000"/>
                </a:solidFill>
              </a:rPr>
              <a:t>           </a:t>
            </a:r>
            <a:r>
              <a:rPr lang="sk-SK" sz="3200" dirty="0" smtClean="0">
                <a:solidFill>
                  <a:schemeClr val="accent5">
                    <a:lumMod val="50000"/>
                  </a:schemeClr>
                </a:solidFill>
              </a:rPr>
              <a:t>Mesés bevezető</a:t>
            </a:r>
            <a:endParaRPr lang="sk-SK" sz="3200" dirty="0">
              <a:solidFill>
                <a:srgbClr val="C0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7584" y="3892157"/>
            <a:ext cx="4536504" cy="2205245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2085" r="18707"/>
          <a:stretch/>
        </p:blipFill>
        <p:spPr>
          <a:xfrm rot="5400000">
            <a:off x="5997002" y="539227"/>
            <a:ext cx="2399411" cy="2994381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83386" y="1741742"/>
            <a:ext cx="5122911" cy="2191922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sk-SK" sz="2400" dirty="0" smtClean="0"/>
              <a:t>Magyar népdal – </a:t>
            </a:r>
            <a:r>
              <a:rPr lang="sk-SK" sz="2400" dirty="0" err="1" smtClean="0"/>
              <a:t>Népköltészet</a:t>
            </a:r>
            <a:r>
              <a:rPr lang="sk-SK" sz="2400" dirty="0" smtClean="0"/>
              <a:t> hete:                                </a:t>
            </a: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</a:rPr>
              <a:t>Meseelőadás: Az aranyszőrű bárány</a:t>
            </a:r>
          </a:p>
          <a:p>
            <a:pPr marL="342900" indent="-342900">
              <a:buAutoNum type="arabicPeriod"/>
            </a:pPr>
            <a:r>
              <a:rPr lang="sk-SK" sz="2400" dirty="0" smtClean="0"/>
              <a:t>Állatmese feldolgozása a Méhecske, Pillangó és a </a:t>
            </a:r>
            <a:r>
              <a:rPr lang="sk-SK" sz="2400" dirty="0" err="1" smtClean="0"/>
              <a:t>Hangya</a:t>
            </a:r>
            <a:r>
              <a:rPr lang="sk-SK" sz="2400" dirty="0" smtClean="0"/>
              <a:t> </a:t>
            </a:r>
            <a:r>
              <a:rPr lang="sk-SK" sz="2400" dirty="0" err="1" smtClean="0"/>
              <a:t>csoportban</a:t>
            </a:r>
            <a:endParaRPr lang="sk-SK" sz="2400" dirty="0" smtClean="0"/>
          </a:p>
        </p:txBody>
      </p:sp>
      <p:pic>
        <p:nvPicPr>
          <p:cNvPr id="8" name="Kép 7" descr="C:\Users\Szilvia\Documents\Projekt-Erasmus\November\képek\A barna mackó kuckója\20181106_1530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2612" y="3720318"/>
            <a:ext cx="2559425" cy="2248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807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kÃ©pen a kÃ¶vetkezÅk lehetnek: 3 e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203848" y="40466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Székelyudvarhelyiek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meséje</a:t>
            </a:r>
            <a:endParaRPr lang="sk-SK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Szilvia\Documents\Projekt-Erasmus\május - 2019\képek\59178130_325896394762683_3768805949377085440_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:\Users\Szilvia\Documents\Projekt-Erasmus\május - 2019\képek\Kolozsvari mes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0"/>
            <a:ext cx="91368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/>
          <p:cNvSpPr txBox="1"/>
          <p:nvPr/>
        </p:nvSpPr>
        <p:spPr>
          <a:xfrm>
            <a:off x="251520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solidFill>
                  <a:schemeClr val="accent6">
                    <a:lumMod val="75000"/>
                  </a:schemeClr>
                </a:solidFill>
              </a:rPr>
              <a:t>Kolozsváriak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2400" dirty="0" err="1" smtClean="0">
                <a:solidFill>
                  <a:schemeClr val="accent6">
                    <a:lumMod val="75000"/>
                  </a:schemeClr>
                </a:solidFill>
              </a:rPr>
              <a:t>meséje</a:t>
            </a:r>
            <a:endParaRPr lang="sk-SK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7643192" cy="1162051"/>
          </a:xfrm>
        </p:spPr>
        <p:txBody>
          <a:bodyPr/>
          <a:lstStyle/>
          <a:p>
            <a:pPr algn="ctr"/>
            <a:r>
              <a:rPr lang="sk-SK" sz="3200" dirty="0" smtClean="0">
                <a:solidFill>
                  <a:srgbClr val="C00000"/>
                </a:solidFill>
              </a:rPr>
              <a:t>2019.június</a:t>
            </a:r>
            <a:r>
              <a:rPr lang="sk-SK" dirty="0" smtClean="0">
                <a:solidFill>
                  <a:srgbClr val="C00000"/>
                </a:solidFill>
              </a:rPr>
              <a:t/>
            </a:r>
            <a:br>
              <a:rPr lang="sk-SK" dirty="0" smtClean="0">
                <a:solidFill>
                  <a:srgbClr val="C00000"/>
                </a:solidFill>
              </a:rPr>
            </a:b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252220"/>
            <a:ext cx="8075240" cy="1129804"/>
          </a:xfrm>
        </p:spPr>
        <p:txBody>
          <a:bodyPr>
            <a:noAutofit/>
          </a:bodyPr>
          <a:lstStyle/>
          <a:p>
            <a:pPr algn="ctr"/>
            <a:r>
              <a:rPr lang="sk-SK" sz="2400" dirty="0" smtClean="0"/>
              <a:t>A </a:t>
            </a:r>
            <a:r>
              <a:rPr lang="sk-SK" sz="2400" dirty="0" err="1" smtClean="0"/>
              <a:t>Nemzeti</a:t>
            </a:r>
            <a:r>
              <a:rPr lang="sk-SK" sz="2400" dirty="0" smtClean="0"/>
              <a:t> </a:t>
            </a:r>
            <a:r>
              <a:rPr lang="sk-SK" sz="2400" dirty="0" err="1"/>
              <a:t>Összetartozás</a:t>
            </a:r>
            <a:r>
              <a:rPr lang="sk-SK" sz="2400" dirty="0"/>
              <a:t> </a:t>
            </a:r>
            <a:r>
              <a:rPr lang="sk-SK" sz="2400" dirty="0" err="1" smtClean="0"/>
              <a:t>Napjának</a:t>
            </a:r>
            <a:r>
              <a:rPr lang="sk-SK" sz="2400" dirty="0" smtClean="0"/>
              <a:t> </a:t>
            </a:r>
            <a:r>
              <a:rPr lang="sk-SK" sz="2400" dirty="0" err="1"/>
              <a:t>megünneplése</a:t>
            </a:r>
            <a:r>
              <a:rPr lang="sk-SK" sz="2400" dirty="0"/>
              <a:t> </a:t>
            </a:r>
            <a:endParaRPr lang="sk-SK" sz="2400" dirty="0" smtClean="0"/>
          </a:p>
          <a:p>
            <a:pPr algn="ctr"/>
            <a:r>
              <a:rPr lang="sk-SK" sz="2400" dirty="0" err="1" smtClean="0"/>
              <a:t>az</a:t>
            </a:r>
            <a:r>
              <a:rPr lang="sk-SK" sz="2400" dirty="0" smtClean="0"/>
              <a:t> </a:t>
            </a:r>
            <a:r>
              <a:rPr lang="sk-SK" sz="2400" dirty="0" err="1"/>
              <a:t>óvodánkban</a:t>
            </a:r>
            <a:endParaRPr lang="sk-SK" sz="2400" dirty="0"/>
          </a:p>
          <a:p>
            <a:pPr algn="ctr"/>
            <a:endParaRPr lang="sk-SK" sz="2400" dirty="0"/>
          </a:p>
        </p:txBody>
      </p:sp>
      <p:pic>
        <p:nvPicPr>
          <p:cNvPr id="5" name="Kép 4" descr="C:\Users\Szilvia\Documents\Projekt-Erasmus\június - 2019\képek\nemzeti összetartozás\20190516_0925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8219" y="2955890"/>
            <a:ext cx="291851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C:\Users\Szilvia\Documents\Projekt-Erasmus\június - 2019\képek\nemzeti összetartozás\20190516_125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0043" y="4058045"/>
            <a:ext cx="2443021" cy="19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Szilvia\Documents\Projekt-Erasmus\június - 2019\képek\nemzeti összetartozás\20190516_0925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6945" y="2922209"/>
            <a:ext cx="2997611" cy="215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artalom helye 4" descr="C:\Users\Szilvia\Documents\Projekt-Erasmus\június - 2019\képek\nemzeti összetartozás\20190516_074620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477" y="3788658"/>
            <a:ext cx="1775987" cy="2443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3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7034" y="574917"/>
            <a:ext cx="3121109" cy="92211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err="1" smtClean="0"/>
              <a:t>G</a:t>
            </a:r>
            <a:r>
              <a:rPr lang="sk-SK" sz="3600" dirty="0" err="1" smtClean="0"/>
              <a:t>yermeknap</a:t>
            </a:r>
            <a:r>
              <a:rPr lang="sk-SK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sk-SK" sz="3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4" name="Kép 3" descr="C:\Users\Szilvia\Documents\Projekt-Erasmus\június - 2019\képek\gyermeknap\20190530_1110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526" r="2084" b="2847"/>
          <a:stretch/>
        </p:blipFill>
        <p:spPr bwMode="auto">
          <a:xfrm>
            <a:off x="337949" y="1392834"/>
            <a:ext cx="3240360" cy="229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Szilvia\Documents\Projekt-Erasmus\június - 2019\képek\gyermeknap\20190530_1114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r="5295" b="6668"/>
          <a:stretch/>
        </p:blipFill>
        <p:spPr bwMode="auto">
          <a:xfrm>
            <a:off x="5662464" y="1327228"/>
            <a:ext cx="302433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Szilvia\Documents\Projekt-Erasmus\június - 2019\képek\gyermeknap\20190530_11112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5" b="10526"/>
          <a:stretch/>
        </p:blipFill>
        <p:spPr bwMode="auto">
          <a:xfrm>
            <a:off x="2905401" y="4169113"/>
            <a:ext cx="338437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C:\Users\Szilvia\Documents\Projekt-Erasmus\június - 2019\képek\gyermeknap\61277056_736615370066264_4343202613412495360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5" b="32148"/>
          <a:stretch/>
        </p:blipFill>
        <p:spPr bwMode="auto">
          <a:xfrm>
            <a:off x="6526988" y="4529152"/>
            <a:ext cx="2365492" cy="163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C:\Users\Szilvia\Documents\Projekt-Erasmus\június - 2019\képek\gyermeknap\20190531_11134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7597"/>
          <a:stretch/>
        </p:blipFill>
        <p:spPr bwMode="auto">
          <a:xfrm rot="5400000">
            <a:off x="3543527" y="1735130"/>
            <a:ext cx="2153718" cy="174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C:\Users\Szilvia\Documents\Projekt-Erasmus\június - 2019\képek\apák napja\64249242_462067577910559_544777079208542208_n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7649" r="5658" b="561"/>
          <a:stretch/>
        </p:blipFill>
        <p:spPr bwMode="auto">
          <a:xfrm>
            <a:off x="507950" y="4529153"/>
            <a:ext cx="2160240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0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1" y="-1"/>
            <a:ext cx="9192071" cy="713874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2840" y="4532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Családi délután az oviban</a:t>
            </a:r>
            <a:b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Apák napja</a:t>
            </a: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Tartalom helye 3" descr="C:\Users\Szilvia\Documents\Projekt-Erasmus\június - 2019\képek\apák napja\62924009_2411525372241947_765148277753511936_n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79" y="1452140"/>
            <a:ext cx="2915750" cy="212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Szilvia\Documents\Projekt-Erasmus\június - 2019\képek\apák napja\64446628_2262690620513139_2749033799655358464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r="15510" b="6465"/>
          <a:stretch/>
        </p:blipFill>
        <p:spPr bwMode="auto">
          <a:xfrm>
            <a:off x="6136718" y="3974993"/>
            <a:ext cx="2395722" cy="24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C:\Users\Szilvia\Documents\Projekt-Erasmus\június - 2019\képek\apák napja\64329959_342801609951899_2207147658638786560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76" y="1750776"/>
            <a:ext cx="2428240" cy="182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C:\Users\Szilvia\Documents\Projekt-Erasmus\június - 2019\képek\apák napja\64674394_474891773269483_5806032250675920896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3" b="3512"/>
          <a:stretch/>
        </p:blipFill>
        <p:spPr bwMode="auto">
          <a:xfrm>
            <a:off x="457199" y="3974317"/>
            <a:ext cx="2231275" cy="249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A kÃ©pen a kÃ¶vetkezÅk lehetnek: 2 ember, Ã¼lÅ emberek, Ã¡llÃ³ emberek, asztal Ã©s tÃºra/szabadtÃ©r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/>
          <a:stretch/>
        </p:blipFill>
        <p:spPr bwMode="auto">
          <a:xfrm>
            <a:off x="293364" y="1218186"/>
            <a:ext cx="2631026" cy="23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kÃ©pen a kÃ¶vetkezÅk lehetnek: 1 szemÃ©ly, mosolyog, szÃ­npadon, sportolÃ¡s, Ã¡llÃ¡s, kosÃ¡rlabdapÃ¡lya Ã©s cipÅ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22080" r="31265" b="-3250"/>
          <a:stretch/>
        </p:blipFill>
        <p:spPr bwMode="auto">
          <a:xfrm>
            <a:off x="3188460" y="3974316"/>
            <a:ext cx="2448273" cy="26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62"/>
            <a:ext cx="9331584" cy="710788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6672" y="262916"/>
            <a:ext cx="8229600" cy="1143000"/>
          </a:xfrm>
        </p:spPr>
        <p:txBody>
          <a:bodyPr/>
          <a:lstStyle/>
          <a:p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Juniális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falunk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6">
                    <a:lumMod val="75000"/>
                  </a:schemeClr>
                </a:solidFill>
              </a:rPr>
              <a:t>főterén</a:t>
            </a: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22" name="Picture 6" descr="A kÃ©pen a kÃ¶vetkezÅk lehetnek: 6 ember, , mosolygÃ³ emberek, Ã¡llÃ³ emberek, gyermek, cipÅk Ã©s tÃºra/szabadtÃ©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b="828"/>
          <a:stretch/>
        </p:blipFill>
        <p:spPr bwMode="auto">
          <a:xfrm>
            <a:off x="2758012" y="3429000"/>
            <a:ext cx="3627975" cy="31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kÃ©pen a kÃ¶vetkezÅk lehetnek: 2 ember, Ã©gbolt, gyermek, fa Ã©s tÃºra/szabadtÃ©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15332" r="16371" b="17587"/>
          <a:stretch/>
        </p:blipFill>
        <p:spPr bwMode="auto">
          <a:xfrm>
            <a:off x="5007998" y="1349306"/>
            <a:ext cx="3485052" cy="243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 kÃ©pen a kÃ¶vetkezÅk lehetnek: 4 ember, Ã¡llÃ³ emberek, gyermek, cipÅk Ã©s tÃºra/szabadtÃ©r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727" r="10453" b="4674"/>
          <a:stretch/>
        </p:blipFill>
        <p:spPr bwMode="auto">
          <a:xfrm>
            <a:off x="457200" y="1368921"/>
            <a:ext cx="3394720" cy="24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kÃ©pen a kÃ¶vetkezÅk lehetnek: egy vagy tÃ¶bb ember, Ã©gbolt, kosÃ¡rlabdapÃ¡lya, cipÅk Ã©s tÃºra/szabadtÃ©r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34683" r="33075" b="40035"/>
          <a:stretch/>
        </p:blipFill>
        <p:spPr bwMode="auto">
          <a:xfrm>
            <a:off x="6750524" y="3962755"/>
            <a:ext cx="1639241" cy="27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kÃ©pen a kÃ¶vetkezÅk lehetnek: 1 szemÃ©ly, szÃ­npadon, Ã¡llÃ¡s, eskÃ¼vÅ, Ã©gbolt, gyermek Ã©s tÃºra/szabadtÃ©r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6" t="32473" r="21037" b="37989"/>
          <a:stretch/>
        </p:blipFill>
        <p:spPr bwMode="auto">
          <a:xfrm>
            <a:off x="650949" y="3996838"/>
            <a:ext cx="1702499" cy="2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090"/>
          </a:xfrm>
        </p:spPr>
        <p:txBody>
          <a:bodyPr/>
          <a:lstStyle/>
          <a:p>
            <a:r>
              <a:rPr lang="sk-SK" dirty="0" smtClean="0"/>
              <a:t>A </a:t>
            </a:r>
            <a:r>
              <a:rPr lang="sk-SK" dirty="0" err="1" smtClean="0"/>
              <a:t>Méhecske</a:t>
            </a:r>
            <a:r>
              <a:rPr lang="sk-SK" dirty="0" smtClean="0"/>
              <a:t> csoport ballagása</a:t>
            </a:r>
            <a:endParaRPr lang="sk-SK" dirty="0"/>
          </a:p>
        </p:txBody>
      </p:sp>
      <p:pic>
        <p:nvPicPr>
          <p:cNvPr id="10248" name="Picture 8" descr="A kÃ©pen a kÃ¶vetkezÅk lehetnek: 17 ember, , kÃ¶ztÃ¼k KamenÃ¡r KÃ¶bÃ¶l Veronika Ã©s Szilvia BrÃ©da, , mosolygÃ³ ember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0" y="1238799"/>
            <a:ext cx="3503439" cy="2324678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 kÃ©pen a kÃ¶vetkezÅk lehetnek: 6 ember, , mosolygÃ³ emberek, gyermek, cipÅk Ã©s belsÅ tÃ©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5" r="40261" b="-9355"/>
          <a:stretch/>
        </p:blipFill>
        <p:spPr bwMode="auto">
          <a:xfrm>
            <a:off x="4890344" y="3729919"/>
            <a:ext cx="3435903" cy="29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 kÃ©pen a kÃ¶vetkezÅk lehetnek: 5 ember, , mosolygÃ³ emberek, emberek szÃ­npad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20238" r="15200" b="7144"/>
          <a:stretch/>
        </p:blipFill>
        <p:spPr bwMode="auto">
          <a:xfrm>
            <a:off x="4927334" y="1303858"/>
            <a:ext cx="3619828" cy="22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A kÃ©pen a kÃ¶vetkezÅk lehetnek: 4 ember, evÅ emberek, Ã¼lÅ emberek, gyermek Ã©s Ã©te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6256" b="-1572"/>
          <a:stretch/>
        </p:blipFill>
        <p:spPr bwMode="auto">
          <a:xfrm>
            <a:off x="550330" y="3729918"/>
            <a:ext cx="3798841" cy="265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9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10644" y="274639"/>
            <a:ext cx="3029507" cy="2650306"/>
          </a:xfrm>
        </p:spPr>
        <p:txBody>
          <a:bodyPr>
            <a:normAutofit/>
          </a:bodyPr>
          <a:lstStyle/>
          <a:p>
            <a:r>
              <a:rPr lang="sk-SK" sz="3200" dirty="0" smtClean="0"/>
              <a:t>A </a:t>
            </a:r>
            <a:r>
              <a:rPr lang="sk-SK" sz="3200" dirty="0" err="1" smtClean="0"/>
              <a:t>Szorgalmas</a:t>
            </a:r>
            <a:r>
              <a:rPr lang="sk-SK" sz="3200" dirty="0" smtClean="0"/>
              <a:t> </a:t>
            </a:r>
            <a:r>
              <a:rPr lang="sk-SK" sz="3200" dirty="0" err="1" smtClean="0"/>
              <a:t>hangya</a:t>
            </a:r>
            <a:r>
              <a:rPr lang="sk-SK" sz="3200" dirty="0" smtClean="0"/>
              <a:t> </a:t>
            </a:r>
            <a:r>
              <a:rPr lang="sk-SK" sz="3200" dirty="0" err="1" smtClean="0"/>
              <a:t>csoport</a:t>
            </a:r>
            <a:r>
              <a:rPr lang="sk-SK" sz="3200" dirty="0" smtClean="0"/>
              <a:t> </a:t>
            </a:r>
            <a:r>
              <a:rPr lang="sk-SK" sz="3200" dirty="0" err="1" smtClean="0"/>
              <a:t>ballagása</a:t>
            </a:r>
            <a:endParaRPr lang="sk-SK" sz="3200" dirty="0"/>
          </a:p>
        </p:txBody>
      </p:sp>
      <p:pic>
        <p:nvPicPr>
          <p:cNvPr id="11266" name="Picture 2" descr="A kÃ©pen a kÃ¶vetkezÅk lehetnek: 11 ember, , mosolygÃ³ ember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8" y="542149"/>
            <a:ext cx="2088232" cy="3001053"/>
          </a:xfrm>
          <a:prstGeom prst="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kÃ©pen a kÃ¶vetkezÅk lehetnek: 8 ember, , mosolygÃ³ emberek, Ã¡llÃ³ ember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12215" r="-374" b="-1255"/>
          <a:stretch/>
        </p:blipFill>
        <p:spPr bwMode="auto">
          <a:xfrm>
            <a:off x="198124" y="4250453"/>
            <a:ext cx="3641542" cy="22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 kÃ©pen a kÃ¶vetkezÅk lehetnek: 6 ember, tÃ¡ncolÃ³ emberek, Ã¡llÃ³ emberek, cipÅk, gyermek Ã©s kosÃ¡rlabdapÃ¡ly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/>
          <a:stretch/>
        </p:blipFill>
        <p:spPr bwMode="auto">
          <a:xfrm>
            <a:off x="4303349" y="4269371"/>
            <a:ext cx="4840651" cy="21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 kÃ©pen a kÃ¶vetkezÅk lehetnek: 4 ember, emberek szÃ­npadon, Ã¡llÃ³ emberek, cipÅk Ã©s gyerme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5" r="24038" b="9132"/>
          <a:stretch/>
        </p:blipFill>
        <p:spPr bwMode="auto">
          <a:xfrm>
            <a:off x="5940151" y="542148"/>
            <a:ext cx="2731679" cy="30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Picture 12" descr="A kÃ©pen a kÃ¶vetkezÅk lehetnek: 2 ember, Ã¼lÅ ember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4" t="23437" r="1823" b="15739"/>
          <a:stretch/>
        </p:blipFill>
        <p:spPr bwMode="auto">
          <a:xfrm rot="20389183">
            <a:off x="1035380" y="804935"/>
            <a:ext cx="3603546" cy="450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kÃ©pen a kÃ¶vetkezÅk lehetnek: egy vagy tÃ¶bb ember, Ã¼lÅ emberek, cipÅk, gyermek, asztal Ã©s tÃºra/szabadtÃ©r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9" b="19278"/>
          <a:stretch/>
        </p:blipFill>
        <p:spPr bwMode="auto">
          <a:xfrm rot="627458">
            <a:off x="2833207" y="577133"/>
            <a:ext cx="4792447" cy="56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kÃ©pen a kÃ¶vetkezÅk lehetnek: egy vagy tÃ¶bb ember Ã©s sportolÃ³ ember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61" y="251786"/>
            <a:ext cx="4800499" cy="63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A kÃ©pen a kÃ¶vetkezÅk lehetnek: egy vagy tÃ¶bb ember, Ã¼lÅ emberek, gyermek, baba Ã©s tÃºra/szabadtÃ©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527">
            <a:off x="756842" y="1260207"/>
            <a:ext cx="7414671" cy="428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 kÃ©pen a kÃ¶vetkezÅk lehetnek: 18 ember, kÃ¶ztÃ¼k Szilvia BrÃ©da, , mosolygÃ³ ember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840">
            <a:off x="512716" y="1417753"/>
            <a:ext cx="8184102" cy="39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 kÃ©pen a kÃ¶vetkezÅk lehetnek: 2 ember, , mosolygÃ³ emberek, Ã¼lÅ emberek Ã©s gyerme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4" t="9450" r="11638" b="7088"/>
          <a:stretch/>
        </p:blipFill>
        <p:spPr bwMode="auto">
          <a:xfrm rot="1093569">
            <a:off x="3460519" y="395717"/>
            <a:ext cx="3257889" cy="60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 kÃ©pen a kÃ¶vetkezÅk lehetnek: 1 szemÃ©ly, tÃºra/szabadtÃ©ri Ã©s Ã©t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270">
            <a:off x="1150937" y="1062005"/>
            <a:ext cx="6542618" cy="49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A kÃ©pen a kÃ¶vetkezÅk lehetnek: 6 ember, tÃ¡ncolÃ³ emberek, emberek szÃ­npadon Ã©s Ã¡llÃ³ embere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742">
            <a:off x="561438" y="1491956"/>
            <a:ext cx="8083839" cy="38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kÃ©pen a kÃ¶vetkezÅk lehetnek: 11 ember, , mosolygÃ³ emberek, Ã¼lÅ emberek Ã©s gyerme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42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4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pic>
        <p:nvPicPr>
          <p:cNvPr id="3" name="Tartalom hely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-2149" b="2872"/>
          <a:stretch/>
        </p:blipFill>
        <p:spPr>
          <a:xfrm>
            <a:off x="3184608" y="3077277"/>
            <a:ext cx="3096343" cy="2435203"/>
          </a:xfrm>
          <a:prstGeom prst="rect">
            <a:avLst/>
          </a:prstGeom>
        </p:spPr>
      </p:pic>
      <p:pic>
        <p:nvPicPr>
          <p:cNvPr id="4" name="Kép 9" descr="C:\Users\Szilvia\Documents\Projekt-Erasmus\November\képek\mesélés\20181113_0848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8423" b="8770"/>
          <a:stretch/>
        </p:blipFill>
        <p:spPr bwMode="auto">
          <a:xfrm rot="5400000">
            <a:off x="5902268" y="3031076"/>
            <a:ext cx="3284668" cy="226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3" descr="C:\Users\Szilvia\Documents\Projekt-Erasmus\November\képek\mesélés\20181120_104517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r="216"/>
          <a:stretch/>
        </p:blipFill>
        <p:spPr bwMode="auto">
          <a:xfrm rot="5400000">
            <a:off x="139567" y="3101024"/>
            <a:ext cx="3308802" cy="23877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/>
          <p:cNvSpPr txBox="1"/>
          <p:nvPr/>
        </p:nvSpPr>
        <p:spPr>
          <a:xfrm>
            <a:off x="1079612" y="521634"/>
            <a:ext cx="75968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3. </a:t>
            </a:r>
            <a:r>
              <a:rPr lang="sk-SK" sz="2800" dirty="0" err="1" smtClean="0"/>
              <a:t>Mesefal</a:t>
            </a:r>
            <a:r>
              <a:rPr lang="sk-SK" sz="2800" dirty="0" smtClean="0"/>
              <a:t> </a:t>
            </a:r>
            <a:r>
              <a:rPr lang="sk-SK" sz="2800" dirty="0" err="1"/>
              <a:t>készítése</a:t>
            </a:r>
            <a:r>
              <a:rPr lang="sk-SK" sz="2800" dirty="0"/>
              <a:t> – </a:t>
            </a:r>
            <a:r>
              <a:rPr lang="sk-SK" sz="2800" dirty="0" smtClean="0"/>
              <a:t>   </a:t>
            </a:r>
            <a:r>
              <a:rPr lang="sk-SK" sz="2800" dirty="0" err="1" smtClean="0"/>
              <a:t>olvasósarok</a:t>
            </a:r>
            <a:endParaRPr lang="sk-SK" sz="2800" dirty="0" smtClean="0"/>
          </a:p>
          <a:p>
            <a:r>
              <a:rPr lang="sk-SK" sz="2800" dirty="0" smtClean="0"/>
              <a:t>4. </a:t>
            </a:r>
            <a:r>
              <a:rPr lang="sk-SK" sz="2800" dirty="0" err="1" smtClean="0"/>
              <a:t>Mesekönyvészítés</a:t>
            </a:r>
            <a:r>
              <a:rPr lang="sk-SK" sz="2800" dirty="0" smtClean="0"/>
              <a:t> </a:t>
            </a:r>
            <a:r>
              <a:rPr lang="sk-SK" sz="2800" dirty="0"/>
              <a:t>a </a:t>
            </a:r>
            <a:r>
              <a:rPr lang="sk-SK" sz="2800" dirty="0" err="1"/>
              <a:t>feldolgozott</a:t>
            </a:r>
            <a:r>
              <a:rPr lang="sk-SK" sz="2800" dirty="0"/>
              <a:t> </a:t>
            </a:r>
            <a:r>
              <a:rPr lang="sk-SK" sz="2800" dirty="0" err="1"/>
              <a:t>mesékből</a:t>
            </a:r>
            <a:endParaRPr lang="sk-SK" sz="2800" dirty="0"/>
          </a:p>
          <a:p>
            <a:r>
              <a:rPr lang="sk-SK" sz="2800" dirty="0" smtClean="0"/>
              <a:t>5. </a:t>
            </a:r>
            <a:r>
              <a:rPr lang="sk-SK" sz="2800" dirty="0" err="1" smtClean="0"/>
              <a:t>Méhecske</a:t>
            </a:r>
            <a:r>
              <a:rPr lang="sk-SK" sz="2800" dirty="0" smtClean="0"/>
              <a:t> </a:t>
            </a:r>
            <a:r>
              <a:rPr lang="sk-SK" sz="2800" dirty="0" err="1"/>
              <a:t>csoport</a:t>
            </a:r>
            <a:r>
              <a:rPr lang="sk-SK" sz="2800" dirty="0"/>
              <a:t> </a:t>
            </a:r>
            <a:r>
              <a:rPr lang="sk-SK" sz="2800" dirty="0" err="1"/>
              <a:t>előadása</a:t>
            </a:r>
            <a:r>
              <a:rPr lang="sk-SK" sz="2800" dirty="0"/>
              <a:t> </a:t>
            </a:r>
            <a:r>
              <a:rPr lang="sk-SK" sz="2800" dirty="0" err="1"/>
              <a:t>Dunaszerdahelyen</a:t>
            </a:r>
            <a:endParaRPr lang="sk-SK" sz="28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4648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sk-SK" sz="3200" dirty="0" err="1" smtClean="0">
                <a:solidFill>
                  <a:schemeClr val="accent6">
                    <a:lumMod val="75000"/>
                  </a:schemeClr>
                </a:solidFill>
              </a:rPr>
              <a:t>novemberi</a:t>
            </a:r>
            <a: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  <a:t> projekttevékenység</a:t>
            </a:r>
            <a:b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3200" dirty="0" err="1" smtClean="0">
                <a:solidFill>
                  <a:schemeClr val="accent6">
                    <a:lumMod val="75000"/>
                  </a:schemeClr>
                </a:solidFill>
              </a:rPr>
              <a:t>produktumai</a:t>
            </a:r>
            <a:endParaRPr lang="sk-SK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 smtClean="0"/>
              <a:t>Leporelló és mesekönyv</a:t>
            </a:r>
          </a:p>
          <a:p>
            <a:r>
              <a:rPr lang="sk-SK" sz="2800" dirty="0" smtClean="0"/>
              <a:t>Sün Balázs – bábjáték</a:t>
            </a:r>
          </a:p>
          <a:p>
            <a:r>
              <a:rPr lang="sk-SK" sz="2800" dirty="0" smtClean="0"/>
              <a:t>Mesefa állítása a mesefalnál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8" name="Tartalom helye 4" descr="C:\Users\Szilvia\Documents\Projekt-Erasmus\November\képek\bábozunk\DSC_0397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/>
          <a:stretch/>
        </p:blipFill>
        <p:spPr bwMode="auto">
          <a:xfrm>
            <a:off x="5289222" y="1515161"/>
            <a:ext cx="3096344" cy="215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Szilvia\Documents\Projekt-Erasmus\November\képek\A barna mackó kuckója\20181025_085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"/>
          <a:stretch/>
        </p:blipFill>
        <p:spPr bwMode="auto">
          <a:xfrm>
            <a:off x="4753023" y="4095550"/>
            <a:ext cx="3632543" cy="22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 descr="C:\Users\Szilvia\Documents\Projekt-Erasmus\November\képek\mesélés\20181120_1045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336" y="3573016"/>
            <a:ext cx="3168352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631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3396" y="652298"/>
            <a:ext cx="4888684" cy="1530254"/>
          </a:xfrm>
        </p:spPr>
        <p:txBody>
          <a:bodyPr>
            <a:normAutofit fontScale="90000"/>
          </a:bodyPr>
          <a:lstStyle/>
          <a:p>
            <a:r>
              <a:rPr lang="sk-SK" sz="3600" dirty="0" smtClean="0">
                <a:solidFill>
                  <a:srgbClr val="C00000"/>
                </a:solidFill>
              </a:rPr>
              <a:t>2018.december</a:t>
            </a:r>
            <a:br>
              <a:rPr lang="sk-SK" sz="3600" dirty="0" smtClean="0">
                <a:solidFill>
                  <a:srgbClr val="C00000"/>
                </a:solidFill>
              </a:rPr>
            </a:b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Ragyogj fény! -</a:t>
            </a:r>
            <a:b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k-SK" sz="3600" dirty="0" err="1" smtClean="0">
                <a:solidFill>
                  <a:schemeClr val="accent1">
                    <a:lumMod val="50000"/>
                  </a:schemeClr>
                </a:solidFill>
              </a:rPr>
              <a:t>Karácsony</a:t>
            </a:r>
            <a:r>
              <a:rPr lang="sk-SK" sz="3600" dirty="0" smtClean="0">
                <a:solidFill>
                  <a:schemeClr val="accent1">
                    <a:lumMod val="50000"/>
                  </a:schemeClr>
                </a:solidFill>
              </a:rPr>
              <a:t> a nagyvilágban</a:t>
            </a:r>
            <a:r>
              <a:rPr lang="sk-SK" dirty="0" smtClean="0">
                <a:solidFill>
                  <a:srgbClr val="C00000"/>
                </a:solidFill>
              </a:rPr>
              <a:t/>
            </a:r>
            <a:br>
              <a:rPr lang="sk-SK" dirty="0" smtClean="0">
                <a:solidFill>
                  <a:srgbClr val="C00000"/>
                </a:solidFill>
              </a:rPr>
            </a:b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03396" y="2564706"/>
            <a:ext cx="3008313" cy="300201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sk-SK" sz="2400" dirty="0" smtClean="0"/>
              <a:t>Karácsonyi vásár a helyi kultúrházban</a:t>
            </a:r>
          </a:p>
          <a:p>
            <a:pPr marL="342900" indent="-342900">
              <a:buAutoNum type="arabicPeriod"/>
            </a:pPr>
            <a:r>
              <a:rPr lang="sk-SK" sz="2400" dirty="0" smtClean="0"/>
              <a:t>Ádvent az óvodánkban</a:t>
            </a:r>
          </a:p>
          <a:p>
            <a:pPr marL="342900" indent="-342900">
              <a:buAutoNum type="arabicPeriod"/>
            </a:pPr>
            <a:r>
              <a:rPr lang="sk-SK" sz="2400" dirty="0" smtClean="0"/>
              <a:t>Mikulás látogatása</a:t>
            </a:r>
          </a:p>
          <a:p>
            <a:pPr marL="342900" indent="-342900">
              <a:buAutoNum type="arabicPeriod"/>
            </a:pPr>
            <a:r>
              <a:rPr lang="sk-SK" sz="2400" dirty="0" smtClean="0"/>
              <a:t>Cipősdoboz Akció: </a:t>
            </a:r>
            <a:r>
              <a:rPr lang="sk-SK" sz="2400" dirty="0" err="1" smtClean="0"/>
              <a:t>adománygyűjtés</a:t>
            </a:r>
            <a:endParaRPr lang="sk-SK" sz="2400" dirty="0" smtClean="0"/>
          </a:p>
        </p:txBody>
      </p:sp>
      <p:pic>
        <p:nvPicPr>
          <p:cNvPr id="5" name="Kép 4" descr="C:\Users\Szilvia\Pictures\óvoda,2018-2019-es tanév\karácsonyi vásár-2018.dec.1\46933384_1929256213826863_1728546838526558208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09" y="2564706"/>
            <a:ext cx="2095582" cy="29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C:\Users\Szilvia\Pictures\óvoda,2018-2019-es tanév\karácsonyi vásár-2018.dec.1\47359737_1935988836486934_3341787231223283712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53" y="4065712"/>
            <a:ext cx="3113211" cy="225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C:\Users\Szilvia\Downloads\47577227_2073936565999371_3821228761118932992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53" y="575622"/>
            <a:ext cx="3021742" cy="2259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892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1292" y="496810"/>
            <a:ext cx="4536504" cy="2376264"/>
          </a:xfrm>
        </p:spPr>
        <p:txBody>
          <a:bodyPr>
            <a:normAutofit lnSpcReduction="10000"/>
          </a:bodyPr>
          <a:lstStyle/>
          <a:p>
            <a:pPr>
              <a:buAutoNum type="arabicPeriod"/>
            </a:pPr>
            <a:r>
              <a:rPr lang="sk-SK" sz="2800" dirty="0" err="1"/>
              <a:t>Betlehemi</a:t>
            </a:r>
            <a:r>
              <a:rPr lang="sk-SK" sz="2800" dirty="0"/>
              <a:t> </a:t>
            </a:r>
            <a:r>
              <a:rPr lang="sk-SK" sz="2800" dirty="0" err="1"/>
              <a:t>játék</a:t>
            </a:r>
            <a:r>
              <a:rPr lang="sk-SK" sz="2800" dirty="0"/>
              <a:t> a </a:t>
            </a:r>
            <a:r>
              <a:rPr lang="sk-SK" sz="2800" dirty="0" err="1"/>
              <a:t>Méhecske</a:t>
            </a:r>
            <a:r>
              <a:rPr lang="sk-SK" sz="2800" dirty="0"/>
              <a:t> </a:t>
            </a:r>
            <a:r>
              <a:rPr lang="sk-SK" sz="2800" dirty="0" err="1"/>
              <a:t>csoportban</a:t>
            </a:r>
            <a:endParaRPr lang="sk-SK" sz="2800" dirty="0"/>
          </a:p>
          <a:p>
            <a:pPr>
              <a:buAutoNum type="arabicPeriod"/>
            </a:pPr>
            <a:r>
              <a:rPr lang="sk-SK" sz="2800" dirty="0"/>
              <a:t>A mi </a:t>
            </a:r>
            <a:r>
              <a:rPr lang="sk-SK" sz="2800" dirty="0" err="1"/>
              <a:t>karácsonyfánk</a:t>
            </a:r>
            <a:endParaRPr lang="sk-SK" sz="2800" dirty="0"/>
          </a:p>
          <a:p>
            <a:pPr>
              <a:buAutoNum type="arabicPeriod"/>
            </a:pPr>
            <a:r>
              <a:rPr lang="sk-SK" sz="2800" dirty="0" err="1"/>
              <a:t>Készülnek</a:t>
            </a:r>
            <a:r>
              <a:rPr lang="sk-SK" sz="2800" dirty="0"/>
              <a:t> a </a:t>
            </a:r>
            <a:r>
              <a:rPr lang="sk-SK" sz="2800" dirty="0" err="1"/>
              <a:t>meghívók</a:t>
            </a:r>
            <a:r>
              <a:rPr lang="sk-SK" sz="2800" dirty="0"/>
              <a:t> a </a:t>
            </a:r>
            <a:r>
              <a:rPr lang="sk-SK" sz="2800" dirty="0" err="1"/>
              <a:t>karácsonyi</a:t>
            </a:r>
            <a:r>
              <a:rPr lang="sk-SK" sz="2800" dirty="0"/>
              <a:t> </a:t>
            </a:r>
            <a:r>
              <a:rPr lang="sk-SK" sz="2800" dirty="0" err="1"/>
              <a:t>műsorra</a:t>
            </a:r>
            <a:endParaRPr lang="sk-SK" sz="2800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Tartalom helye 3" descr="C:\Users\Szilvia\Documents\Projekt-Erasmus\december\képek\meghívó,fenyő díszítése az udvaron\20181204_10235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41" y="4293096"/>
            <a:ext cx="3096344" cy="218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artalom helye 3" descr="C:\Users\Szilvia\Documents\Projekt-Erasmus\december\képek\meghívó,fenyő díszítése az udvaron\fenyődíszítés\20181213_113213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990" y="767916"/>
            <a:ext cx="3436246" cy="289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8" descr="C:\Users\Szilvia\Documents\Projekt-Erasmus\december\képek\mikulás,karácsony\20181206_1039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/>
          <a:stretch/>
        </p:blipFill>
        <p:spPr bwMode="auto">
          <a:xfrm>
            <a:off x="1043608" y="3068960"/>
            <a:ext cx="3055478" cy="3106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823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658818" y="490416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dirty="0" err="1" smtClean="0">
                <a:solidFill>
                  <a:schemeClr val="accent6">
                    <a:lumMod val="75000"/>
                  </a:schemeClr>
                </a:solidFill>
              </a:rPr>
              <a:t>Az</a:t>
            </a:r>
            <a: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200" dirty="0" err="1" smtClean="0">
                <a:solidFill>
                  <a:schemeClr val="accent6">
                    <a:lumMod val="75000"/>
                  </a:schemeClr>
                </a:solidFill>
              </a:rPr>
              <a:t>ádventi</a:t>
            </a:r>
            <a:r>
              <a:rPr lang="sk-SK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accent6">
                    <a:lumMod val="75000"/>
                  </a:schemeClr>
                </a:solidFill>
              </a:rPr>
              <a:t>készülődés</a:t>
            </a:r>
            <a:r>
              <a:rPr lang="sk-SK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accent6">
                    <a:lumMod val="75000"/>
                  </a:schemeClr>
                </a:solidFill>
              </a:rPr>
              <a:t>csúcspontja</a:t>
            </a:r>
            <a:r>
              <a:rPr lang="sk-SK" sz="32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sk-SK" sz="3200" dirty="0" err="1">
                <a:solidFill>
                  <a:schemeClr val="accent6">
                    <a:lumMod val="75000"/>
                  </a:schemeClr>
                </a:solidFill>
              </a:rPr>
              <a:t>karácsonyváró</a:t>
            </a:r>
            <a:r>
              <a:rPr lang="sk-SK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accent6">
                    <a:lumMod val="75000"/>
                  </a:schemeClr>
                </a:solidFill>
              </a:rPr>
              <a:t>ünnepség</a:t>
            </a:r>
            <a:endParaRPr lang="sk-SK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Kép 4" descr="C:\Users\Szilvia\Pictures\óvoda,2018-2019-es tanév\karácsonyi vásár-2018.dec.1\48391156_346999602550059_9078441247374311424_n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9"/>
          <a:stretch/>
        </p:blipFill>
        <p:spPr bwMode="auto">
          <a:xfrm>
            <a:off x="3563888" y="2275336"/>
            <a:ext cx="2110740" cy="353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C:\Users\Szilvia\Downloads\48405424_2286964777988362_3370812482770698240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98790"/>
            <a:ext cx="2952328" cy="214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7" descr="C:\Users\Szilvia\Pictures\óvoda,2018-2019-es tanév\karácsonyi vásár-2018.dec.1\48371430_475803289855886_3662405247084527616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r="15402" b="8556"/>
          <a:stretch/>
        </p:blipFill>
        <p:spPr bwMode="auto">
          <a:xfrm>
            <a:off x="6012160" y="4365105"/>
            <a:ext cx="295232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8" descr="C:\Users\Szilvia\Pictures\óvoda,2018-2019-es tanév\karácsonyi vásár-2018.dec.1\48385486_299531927338230_5449694477872529408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10109"/>
          <a:stretch/>
        </p:blipFill>
        <p:spPr bwMode="auto">
          <a:xfrm>
            <a:off x="107504" y="1907203"/>
            <a:ext cx="2880320" cy="216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C:\Users\Szilvia\Pictures\óvoda,2018-2019-es tanév\karácsonyi vásár-2018.dec.1\48367147_361135074664464_423490582908764160_n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r="20736"/>
          <a:stretch/>
        </p:blipFill>
        <p:spPr bwMode="auto">
          <a:xfrm>
            <a:off x="107504" y="4365105"/>
            <a:ext cx="2880320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863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727225" y="188640"/>
            <a:ext cx="7689549" cy="1662258"/>
          </a:xfrm>
        </p:spPr>
        <p:txBody>
          <a:bodyPr>
            <a:noAutofit/>
          </a:bodyPr>
          <a:lstStyle/>
          <a:p>
            <a:r>
              <a:rPr lang="sk-SK" sz="3200" dirty="0" smtClean="0">
                <a:solidFill>
                  <a:srgbClr val="C00000"/>
                </a:solidFill>
              </a:rPr>
              <a:t>2019.január</a:t>
            </a:r>
            <a:br>
              <a:rPr lang="sk-SK" sz="3200" dirty="0" smtClean="0">
                <a:solidFill>
                  <a:srgbClr val="C00000"/>
                </a:solidFill>
              </a:rPr>
            </a:br>
            <a:r>
              <a:rPr lang="sk-SK" sz="3200" dirty="0" smtClean="0">
                <a:solidFill>
                  <a:schemeClr val="tx2">
                    <a:lumMod val="50000"/>
                  </a:schemeClr>
                </a:solidFill>
              </a:rPr>
              <a:t>Pozitív </a:t>
            </a:r>
            <a:r>
              <a:rPr lang="sk-SK" sz="3200" dirty="0" err="1" smtClean="0">
                <a:solidFill>
                  <a:schemeClr val="tx2">
                    <a:lumMod val="50000"/>
                  </a:schemeClr>
                </a:solidFill>
              </a:rPr>
              <a:t>énkép</a:t>
            </a:r>
            <a:r>
              <a:rPr lang="sk-SK" sz="3200" dirty="0" smtClean="0">
                <a:solidFill>
                  <a:schemeClr val="tx2">
                    <a:lumMod val="50000"/>
                  </a:schemeClr>
                </a:solidFill>
              </a:rPr>
              <a:t> kialakítása: </a:t>
            </a:r>
            <a:r>
              <a:rPr lang="sk-SK" sz="3200" dirty="0" smtClean="0">
                <a:solidFill>
                  <a:srgbClr val="00B050"/>
                </a:solidFill>
              </a:rPr>
              <a:t>Meseszőnyeg</a:t>
            </a:r>
            <a:endParaRPr lang="sk-SK" sz="3200" dirty="0">
              <a:solidFill>
                <a:srgbClr val="C00000"/>
              </a:solidFill>
            </a:endParaRPr>
          </a:p>
        </p:txBody>
      </p:sp>
      <p:sp>
        <p:nvSpPr>
          <p:cNvPr id="13" name="Szöveg helye 3"/>
          <p:cNvSpPr txBox="1">
            <a:spLocks/>
          </p:cNvSpPr>
          <p:nvPr/>
        </p:nvSpPr>
        <p:spPr>
          <a:xfrm>
            <a:off x="395536" y="1789257"/>
            <a:ext cx="4652170" cy="22158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sk-SK" sz="2800" dirty="0" err="1" smtClean="0"/>
              <a:t>Benedek</a:t>
            </a:r>
            <a:r>
              <a:rPr lang="sk-SK" sz="2800" dirty="0" smtClean="0"/>
              <a:t> </a:t>
            </a:r>
            <a:r>
              <a:rPr lang="sk-SK" sz="2800" dirty="0" err="1" smtClean="0"/>
              <a:t>Elek</a:t>
            </a:r>
            <a:r>
              <a:rPr lang="sk-SK" sz="2800" dirty="0" smtClean="0"/>
              <a:t> </a:t>
            </a:r>
            <a:r>
              <a:rPr lang="hu-HU" sz="2800" dirty="0" smtClean="0"/>
              <a:t>„</a:t>
            </a:r>
            <a:r>
              <a:rPr lang="sk-SK" sz="2800" dirty="0" smtClean="0"/>
              <a:t>A </a:t>
            </a:r>
            <a:r>
              <a:rPr lang="sk-SK" sz="2800" dirty="0" err="1" smtClean="0"/>
              <a:t>só</a:t>
            </a:r>
            <a:r>
              <a:rPr lang="sk-SK" sz="2800" dirty="0" smtClean="0"/>
              <a:t> </a:t>
            </a:r>
            <a:r>
              <a:rPr lang="sk-SK" sz="2800" dirty="0" err="1" smtClean="0"/>
              <a:t>című</a:t>
            </a:r>
            <a:r>
              <a:rPr lang="sk-SK" sz="2800" dirty="0" smtClean="0"/>
              <a:t> </a:t>
            </a:r>
            <a:r>
              <a:rPr lang="sk-SK" sz="2800" dirty="0" err="1" smtClean="0"/>
              <a:t>meséjének</a:t>
            </a:r>
            <a:r>
              <a:rPr lang="sk-SK" sz="2800" dirty="0" smtClean="0"/>
              <a:t>“ </a:t>
            </a:r>
            <a:r>
              <a:rPr lang="sk-SK" sz="2800" dirty="0" err="1" smtClean="0"/>
              <a:t>feldolgozása</a:t>
            </a:r>
            <a:r>
              <a:rPr lang="sk-SK" sz="2800" dirty="0" smtClean="0"/>
              <a:t> </a:t>
            </a:r>
            <a:r>
              <a:rPr lang="sk-SK" sz="2800" dirty="0" err="1" smtClean="0"/>
              <a:t>drámapedagógiai</a:t>
            </a:r>
            <a:r>
              <a:rPr lang="sk-SK" sz="2800" dirty="0" smtClean="0"/>
              <a:t> </a:t>
            </a:r>
            <a:r>
              <a:rPr lang="sk-SK" sz="2800" dirty="0" err="1" smtClean="0"/>
              <a:t>módszerekkel</a:t>
            </a:r>
            <a:endParaRPr lang="sk-SK" sz="2800" dirty="0" smtClean="0"/>
          </a:p>
        </p:txBody>
      </p:sp>
      <p:pic>
        <p:nvPicPr>
          <p:cNvPr id="14" name="Kép 10" descr="C:\Users\Szilvia\Downloads\47283303_214108299507640_4709946456318935040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93" y="1784105"/>
            <a:ext cx="273630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Tartalom helye 4" descr="C:\Users\Szilvia\Documents\Projekt-Erasmus\január\képek\A Só c. mese- drámajátéka\20190118_083058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29" y="4005064"/>
            <a:ext cx="3058232" cy="232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Tartalom helye 4" descr="C:\Users\Szilvia\Documents\Projekt-Erasmus\január\képek\A Só c. mese- drámajátéka\20190118_101337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8236"/>
            <a:ext cx="3340719" cy="2320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9552" y="647124"/>
            <a:ext cx="7025451" cy="1501644"/>
          </a:xfrm>
        </p:spPr>
        <p:txBody>
          <a:bodyPr>
            <a:noAutofit/>
          </a:bodyPr>
          <a:lstStyle/>
          <a:p>
            <a:r>
              <a:rPr lang="sk-SK" sz="2800" dirty="0" smtClean="0"/>
              <a:t>3</a:t>
            </a:r>
            <a:r>
              <a:rPr lang="sk-SK" sz="2800" dirty="0"/>
              <a:t>. </a:t>
            </a:r>
            <a:r>
              <a:rPr lang="sk-SK" sz="2800" dirty="0" err="1"/>
              <a:t>Beszélgetés</a:t>
            </a:r>
            <a:r>
              <a:rPr lang="sk-SK" sz="2800" dirty="0"/>
              <a:t> a </a:t>
            </a:r>
            <a:r>
              <a:rPr lang="sk-SK" sz="2800" dirty="0" err="1"/>
              <a:t>nagymamákkal</a:t>
            </a:r>
            <a:r>
              <a:rPr lang="sk-SK" sz="2800" dirty="0"/>
              <a:t>: </a:t>
            </a:r>
            <a:r>
              <a:rPr lang="sk-SK" sz="2800" dirty="0" err="1"/>
              <a:t>Régi</a:t>
            </a:r>
            <a:r>
              <a:rPr lang="sk-SK" sz="2800" dirty="0"/>
              <a:t> </a:t>
            </a:r>
            <a:r>
              <a:rPr lang="sk-SK" sz="2800" dirty="0" err="1"/>
              <a:t>családi</a:t>
            </a:r>
            <a:r>
              <a:rPr lang="sk-SK" sz="2800" dirty="0"/>
              <a:t> </a:t>
            </a:r>
            <a:r>
              <a:rPr lang="sk-SK" sz="2800" dirty="0" err="1"/>
              <a:t>történetek</a:t>
            </a:r>
            <a:endParaRPr lang="sk-SK" sz="2800" dirty="0"/>
          </a:p>
          <a:p>
            <a:r>
              <a:rPr lang="sk-SK" sz="2800" dirty="0" smtClean="0"/>
              <a:t>4. </a:t>
            </a:r>
            <a:r>
              <a:rPr lang="sk-SK" sz="2800" dirty="0" err="1" smtClean="0"/>
              <a:t>Régi</a:t>
            </a:r>
            <a:r>
              <a:rPr lang="sk-SK" sz="2800" dirty="0" smtClean="0"/>
              <a:t> idők meséiből csemegéztünk: Diafilm vetítése</a:t>
            </a:r>
          </a:p>
          <a:p>
            <a:r>
              <a:rPr lang="sk-SK" sz="2800" dirty="0" smtClean="0"/>
              <a:t>5. </a:t>
            </a:r>
            <a:r>
              <a:rPr lang="sk-SK" sz="2800" dirty="0" err="1" smtClean="0"/>
              <a:t>Közös</a:t>
            </a:r>
            <a:r>
              <a:rPr lang="sk-SK" sz="2800" dirty="0" smtClean="0"/>
              <a:t> fényképalbum </a:t>
            </a:r>
            <a:endParaRPr lang="sk-SK" sz="2800" dirty="0"/>
          </a:p>
        </p:txBody>
      </p:sp>
      <p:pic>
        <p:nvPicPr>
          <p:cNvPr id="10" name="Kép 9" descr="C:\Users\Szilvia\AppData\Local\Microsoft\Windows\INetCache\Content.Word\20190228_1743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1244"/>
          <a:stretch/>
        </p:blipFill>
        <p:spPr bwMode="auto">
          <a:xfrm>
            <a:off x="524351" y="3205369"/>
            <a:ext cx="3600400" cy="2715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A kÃ©pen a kÃ¶vetkezÅk lehetnek: 4 ember, Ã¼lÅ ember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893" r="-1782"/>
          <a:stretch/>
        </p:blipFill>
        <p:spPr bwMode="auto">
          <a:xfrm>
            <a:off x="4971554" y="2167650"/>
            <a:ext cx="3774820" cy="2228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C:\Users\Szilvia\Documents\Projekt-Erasmus\február\fényképek\ovis dolgok\20190211_0856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40527"/>
            <a:ext cx="3223068" cy="2441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97206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280</Words>
  <Application>Microsoft Office PowerPoint</Application>
  <PresentationFormat>Prezentácia na obrazovke (4:3)</PresentationFormat>
  <Paragraphs>58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Office-téma</vt:lpstr>
      <vt:lpstr>ERASMUS + MESE - projekt</vt:lpstr>
      <vt:lpstr>2018.november              Mesés bevezető</vt:lpstr>
      <vt:lpstr>Prezentácia programu PowerPoint</vt:lpstr>
      <vt:lpstr>A novemberi projekttevékenység produktumai</vt:lpstr>
      <vt:lpstr>2018.december Ragyogj fény! - Karácsony a nagyvilágban </vt:lpstr>
      <vt:lpstr>Prezentácia programu PowerPoint</vt:lpstr>
      <vt:lpstr>Prezentácia programu PowerPoint</vt:lpstr>
      <vt:lpstr>2019.január Pozitív énkép kialakítása: Meseszőnyeg</vt:lpstr>
      <vt:lpstr>Prezentácia programu PowerPoint</vt:lpstr>
      <vt:lpstr>Prezentácia programu PowerPoint</vt:lpstr>
      <vt:lpstr>Prezentácia programu PowerPoint</vt:lpstr>
      <vt:lpstr>Prezentácia programu PowerPoint</vt:lpstr>
      <vt:lpstr>Boldogság világnapja</vt:lpstr>
      <vt:lpstr>Prezentácia programu PowerPoint</vt:lpstr>
      <vt:lpstr>Prezentácia programu PowerPoint</vt:lpstr>
      <vt:lpstr>Prezentácia programu PowerPoint</vt:lpstr>
      <vt:lpstr>Prezentácia programu PowerPoint</vt:lpstr>
      <vt:lpstr>4 ország, 4 mese, 4 leporelló</vt:lpstr>
      <vt:lpstr>Prezentácia programu PowerPoint</vt:lpstr>
      <vt:lpstr>Prezentácia programu PowerPoint</vt:lpstr>
      <vt:lpstr>Prezentácia programu PowerPoint</vt:lpstr>
      <vt:lpstr>Prezentácia programu PowerPoint</vt:lpstr>
      <vt:lpstr>2019.június </vt:lpstr>
      <vt:lpstr> Gyermeknap   </vt:lpstr>
      <vt:lpstr>Családi délután az oviban Apák napja</vt:lpstr>
      <vt:lpstr>Juniális falunk főterén</vt:lpstr>
      <vt:lpstr>A Méhecske csoport ballagása</vt:lpstr>
      <vt:lpstr>A Szorgalmas hangya csoport ballagása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MESE -projekt</dc:title>
  <dc:creator>Szilvia</dc:creator>
  <cp:lastModifiedBy>hp</cp:lastModifiedBy>
  <cp:revision>69</cp:revision>
  <dcterms:created xsi:type="dcterms:W3CDTF">2019-06-06T06:56:28Z</dcterms:created>
  <dcterms:modified xsi:type="dcterms:W3CDTF">2019-06-30T10:31:11Z</dcterms:modified>
</cp:coreProperties>
</file>