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5" r:id="rId8"/>
    <p:sldId id="262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CC0000"/>
    <a:srgbClr val="CC0066"/>
    <a:srgbClr val="D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4" autoAdjust="0"/>
  </p:normalViewPr>
  <p:slideViewPr>
    <p:cSldViewPr>
      <p:cViewPr>
        <p:scale>
          <a:sx n="82" d="100"/>
          <a:sy n="82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9C01-4443-4E20-B621-C060E77B3CC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2E37-A93C-42BC-984B-3207A8B6A1D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swiat.pl/2016/02/na-jedwabnym-szlaku/" TargetMode="External"/><Relationship Id="rId2" Type="http://schemas.openxmlformats.org/officeDocument/2006/relationships/hyperlink" Target="https://www.national-geographic.pl/ludzie/jedwab?page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drozewagabundy.pl/2016/02/05/chinskie-jedwabie/" TargetMode="External"/><Relationship Id="rId5" Type="http://schemas.openxmlformats.org/officeDocument/2006/relationships/hyperlink" Target="http://mamapisze.com.pl/kilka-slow-o-materialach-jedwab/" TargetMode="External"/><Relationship Id="rId4" Type="http://schemas.openxmlformats.org/officeDocument/2006/relationships/hyperlink" Target="https://www.makeworkmorehuman.com/blog/weaving-our-human-tapest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r>
              <a:rPr lang="pl-PL" sz="6300" b="1" dirty="0" smtClean="0">
                <a:ln w="22225" cap="rnd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nieco</a:t>
            </a:r>
            <a:r>
              <a:rPr lang="pl-PL" sz="6300" b="1" dirty="0" smtClean="0">
                <a:ln w="22225" cap="rnd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jedwabiu…</a:t>
            </a:r>
            <a:endParaRPr lang="pl-PL" sz="6300" b="1" dirty="0">
              <a:ln w="22225" cap="rnd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248472" cy="364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728192" cy="40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3" y="2060848"/>
            <a:ext cx="1800200" cy="401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Prostokąt 6"/>
          <p:cNvSpPr/>
          <p:nvPr/>
        </p:nvSpPr>
        <p:spPr>
          <a:xfrm>
            <a:off x="7193764" y="6237312"/>
            <a:ext cx="1626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Hanna Obarska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</a:t>
            </a:r>
            <a:r>
              <a:rPr lang="pl-PL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jedwab?</a:t>
            </a:r>
            <a:endParaRPr lang="pl-PL" sz="4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To </a:t>
            </a:r>
            <a:r>
              <a:rPr lang="pl-PL" sz="2800" b="1" dirty="0" smtClean="0"/>
              <a:t>włókno</a:t>
            </a:r>
            <a:r>
              <a:rPr lang="pl-PL" sz="2800" dirty="0" smtClean="0"/>
              <a:t>, które powstaje </a:t>
            </a:r>
            <a:r>
              <a:rPr lang="pl-PL" sz="2800" dirty="0"/>
              <a:t>z kokonów, </a:t>
            </a:r>
            <a:r>
              <a:rPr lang="pl-PL" sz="2800" dirty="0" smtClean="0"/>
              <a:t>wytwarzanych przez gąsienice motyla – jedwabnika.</a:t>
            </a:r>
          </a:p>
          <a:p>
            <a:endParaRPr lang="pl-PL" dirty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Gąsienice tworzą            kokony,                nici.</a:t>
            </a:r>
          </a:p>
          <a:p>
            <a:pPr>
              <a:spcBef>
                <a:spcPts val="2400"/>
              </a:spcBef>
              <a:buNone/>
            </a:pPr>
            <a:r>
              <a:rPr lang="pl-PL" sz="3000" dirty="0" smtClean="0"/>
              <a:t>Ludzie tworzą </a:t>
            </a:r>
          </a:p>
          <a:p>
            <a:pPr>
              <a:spcBef>
                <a:spcPts val="0"/>
              </a:spcBef>
              <a:buNone/>
            </a:pPr>
            <a:r>
              <a:rPr lang="pl-PL" sz="3000" dirty="0" smtClean="0"/>
              <a:t>cudowny, gładki </a:t>
            </a:r>
          </a:p>
          <a:p>
            <a:pPr>
              <a:spcBef>
                <a:spcPts val="0"/>
              </a:spcBef>
              <a:buNone/>
            </a:pPr>
            <a:r>
              <a:rPr lang="pl-PL" sz="3000" dirty="0" smtClean="0"/>
              <a:t>materiał – </a:t>
            </a:r>
            <a:r>
              <a:rPr lang="pl-PL" sz="3000" b="1" dirty="0" smtClean="0"/>
              <a:t>jedwab.</a:t>
            </a:r>
            <a:endParaRPr lang="pl-PL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1303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2592288" cy="157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48880"/>
            <a:ext cx="2304256" cy="164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Strzałka w prawo 8"/>
          <p:cNvSpPr/>
          <p:nvPr/>
        </p:nvSpPr>
        <p:spPr>
          <a:xfrm>
            <a:off x="3275856" y="414908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 rot="1441232">
            <a:off x="2986638" y="2041495"/>
            <a:ext cx="13154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97152"/>
            <a:ext cx="2021687" cy="17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725144"/>
            <a:ext cx="3219460" cy="18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Strzałka w prawo 10"/>
          <p:cNvSpPr/>
          <p:nvPr/>
        </p:nvSpPr>
        <p:spPr>
          <a:xfrm rot="1384235">
            <a:off x="2913757" y="5360882"/>
            <a:ext cx="640554" cy="126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5940152" y="414908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Chińska legenda </a:t>
            </a:r>
            <a:r>
              <a:rPr lang="pl-PL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odkryciu jedwabiu</a:t>
            </a:r>
            <a:endParaRPr lang="pl-PL" sz="4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640960" cy="532859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pl-PL" sz="3000" dirty="0" smtClean="0"/>
              <a:t>Ok. 3tys.</a:t>
            </a:r>
            <a:r>
              <a:rPr lang="pl-PL" sz="3000" dirty="0"/>
              <a:t> lat p.n.e.</a:t>
            </a:r>
            <a:r>
              <a:rPr lang="pl-PL" sz="3000" b="1" dirty="0"/>
              <a:t> </a:t>
            </a:r>
            <a:r>
              <a:rPr lang="pl-PL" sz="3000" dirty="0" smtClean="0"/>
              <a:t>Cesarz Huang Di poprosił żonę,         by sprawdziła, cóż to za </a:t>
            </a:r>
            <a:r>
              <a:rPr lang="pl-PL" sz="3000" b="1" dirty="0" smtClean="0"/>
              <a:t>szkodnik niszczy drzewa </a:t>
            </a:r>
            <a:r>
              <a:rPr lang="pl-PL" sz="3000" dirty="0" smtClean="0"/>
              <a:t>morwowe w pałacowych ogrodach. </a:t>
            </a:r>
          </a:p>
          <a:p>
            <a:pPr>
              <a:spcAft>
                <a:spcPts val="600"/>
              </a:spcAft>
            </a:pPr>
            <a:r>
              <a:rPr lang="pl-PL" sz="3000" dirty="0" smtClean="0"/>
              <a:t>Cesarzowa zauważyła</a:t>
            </a:r>
            <a:r>
              <a:rPr lang="pl-PL" sz="3000" dirty="0"/>
              <a:t>, że białe </a:t>
            </a:r>
            <a:r>
              <a:rPr lang="pl-PL" sz="3000" dirty="0" smtClean="0"/>
              <a:t>larwy              żerujące </a:t>
            </a:r>
            <a:r>
              <a:rPr lang="pl-PL" sz="3000" dirty="0"/>
              <a:t>na liściach </a:t>
            </a:r>
            <a:r>
              <a:rPr lang="pl-PL" sz="3000" dirty="0" smtClean="0"/>
              <a:t>przędą </a:t>
            </a:r>
            <a:r>
              <a:rPr lang="pl-PL" sz="3000" dirty="0"/>
              <a:t>błyszczące </a:t>
            </a:r>
            <a:r>
              <a:rPr lang="pl-PL" sz="3000" b="1" dirty="0" smtClean="0"/>
              <a:t>kokony</a:t>
            </a:r>
            <a:r>
              <a:rPr lang="pl-PL" sz="3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pl-PL" sz="3000" dirty="0" smtClean="0"/>
              <a:t>Gdy</a:t>
            </a:r>
            <a:r>
              <a:rPr lang="pl-PL" sz="3000" dirty="0"/>
              <a:t> jeden z </a:t>
            </a:r>
            <a:r>
              <a:rPr lang="pl-PL" sz="3000" dirty="0" smtClean="0"/>
              <a:t>nich </a:t>
            </a:r>
            <a:r>
              <a:rPr lang="pl-PL" sz="3000" dirty="0"/>
              <a:t>przez przypadek </a:t>
            </a:r>
            <a:r>
              <a:rPr lang="pl-PL" sz="3000" dirty="0" smtClean="0"/>
              <a:t>upuściła do gorącej </a:t>
            </a:r>
            <a:r>
              <a:rPr lang="pl-PL" sz="3000" dirty="0"/>
              <a:t>herbaty okazało się, że można wyciągnąć </a:t>
            </a:r>
            <a:r>
              <a:rPr lang="pl-PL" sz="3000" dirty="0" smtClean="0"/>
              <a:t>z</a:t>
            </a:r>
            <a:r>
              <a:rPr lang="pl-PL" sz="3000" dirty="0"/>
              <a:t> niego </a:t>
            </a:r>
            <a:r>
              <a:rPr lang="pl-PL" sz="3000" b="1" dirty="0"/>
              <a:t>delikatną nić. </a:t>
            </a:r>
            <a:endParaRPr lang="pl-PL" sz="3000" b="1" dirty="0" smtClean="0"/>
          </a:p>
          <a:p>
            <a:pPr>
              <a:spcAft>
                <a:spcPts val="600"/>
              </a:spcAft>
            </a:pPr>
            <a:r>
              <a:rPr lang="pl-PL" sz="3000" dirty="0" smtClean="0"/>
              <a:t>Cesarzowa </a:t>
            </a:r>
            <a:r>
              <a:rPr lang="pl-PL" sz="3000" dirty="0"/>
              <a:t>nawinęła </a:t>
            </a:r>
            <a:r>
              <a:rPr lang="pl-PL" sz="3000" dirty="0" smtClean="0"/>
              <a:t>nić                                                      na szpulkę i utkała                                     </a:t>
            </a:r>
            <a:r>
              <a:rPr lang="pl-PL" sz="3000" dirty="0"/>
              <a:t>szatę dla </a:t>
            </a:r>
            <a:r>
              <a:rPr lang="pl-PL" sz="3000" dirty="0" smtClean="0"/>
              <a:t>szatę dla cesarza szatę.</a:t>
            </a:r>
          </a:p>
          <a:p>
            <a:pPr>
              <a:spcAft>
                <a:spcPts val="600"/>
              </a:spcAft>
            </a:pPr>
            <a:r>
              <a:rPr lang="pl-PL" sz="3000" dirty="0" smtClean="0"/>
              <a:t>Dziś </a:t>
            </a:r>
            <a:r>
              <a:rPr lang="pl-PL" sz="3000" dirty="0"/>
              <a:t>cesarzowa </a:t>
            </a:r>
            <a:r>
              <a:rPr lang="pl-PL" sz="3000" dirty="0" smtClean="0"/>
              <a:t>uważana                                                     jest za patronkę </a:t>
            </a:r>
            <a:r>
              <a:rPr lang="pl-PL" sz="3000" dirty="0"/>
              <a:t>tkactwa.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93704"/>
            <a:ext cx="43924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693" y="1988840"/>
            <a:ext cx="268978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Strzałka w prawo 6"/>
          <p:cNvSpPr/>
          <p:nvPr/>
        </p:nvSpPr>
        <p:spPr>
          <a:xfrm>
            <a:off x="5796136" y="2852936"/>
            <a:ext cx="360040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 rot="16924111">
            <a:off x="4090853" y="3985508"/>
            <a:ext cx="175484" cy="6305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produkcji </a:t>
            </a:r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jedwabiu w Chinach</a:t>
            </a:r>
            <a:endParaRPr lang="pl-P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9"/>
            <a:ext cx="8424936" cy="432048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dirty="0"/>
              <a:t>Za produkcję jedwabiu odpowiedzialne </a:t>
            </a:r>
            <a:r>
              <a:rPr lang="pl-PL" dirty="0" smtClean="0"/>
              <a:t>były</a:t>
            </a:r>
          </a:p>
          <a:p>
            <a:pPr algn="ctr">
              <a:spcBef>
                <a:spcPts val="0"/>
              </a:spcBef>
              <a:buNone/>
            </a:pPr>
            <a:r>
              <a:rPr lang="pl-PL" dirty="0" smtClean="0"/>
              <a:t>kobiety na wszystkich </a:t>
            </a:r>
            <a:r>
              <a:rPr lang="pl-PL" b="1" dirty="0" smtClean="0"/>
              <a:t>etapach produkcji</a:t>
            </a:r>
            <a:r>
              <a:rPr lang="pl-PL" dirty="0"/>
              <a:t>: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sz="2800" dirty="0" smtClean="0"/>
              <a:t>Opiekowały </a:t>
            </a:r>
            <a:r>
              <a:rPr lang="pl-PL" sz="2800" dirty="0"/>
              <a:t>nad gąsienicami i </a:t>
            </a:r>
            <a:r>
              <a:rPr lang="pl-PL" sz="2800" b="1" dirty="0">
                <a:solidFill>
                  <a:srgbClr val="00B050"/>
                </a:solidFill>
              </a:rPr>
              <a:t>drzewami </a:t>
            </a:r>
            <a:r>
              <a:rPr lang="pl-PL" sz="2800" b="1" dirty="0" smtClean="0">
                <a:solidFill>
                  <a:srgbClr val="00B050"/>
                </a:solidFill>
              </a:rPr>
              <a:t>          morwowymi</a:t>
            </a:r>
            <a:r>
              <a:rPr lang="pl-PL" sz="2800" dirty="0" smtClean="0"/>
              <a:t>, które są ich pokarmem,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Zbierały kokony, </a:t>
            </a:r>
            <a:r>
              <a:rPr lang="pl-PL" sz="2800" b="1" dirty="0" smtClean="0"/>
              <a:t>namaczały je we wrzątku   </a:t>
            </a:r>
            <a:r>
              <a:rPr lang="pl-PL" sz="2800" dirty="0" smtClean="0"/>
              <a:t>następnie rozwijały włókna z oprzędu,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Skręcały włókna w nici, farbowały je,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Tkały na krosnach tkaniny.</a:t>
            </a:r>
            <a:endParaRPr lang="pl-P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390788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941168"/>
            <a:ext cx="2808312" cy="17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060848"/>
            <a:ext cx="17224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Strzałka w prawo 6"/>
          <p:cNvSpPr/>
          <p:nvPr/>
        </p:nvSpPr>
        <p:spPr>
          <a:xfrm>
            <a:off x="6516216" y="2492896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9046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800" dirty="0" smtClean="0"/>
              <a:t>W </a:t>
            </a:r>
            <a:r>
              <a:rPr lang="pl-PL" sz="2800" b="1" dirty="0" smtClean="0"/>
              <a:t>starożytnych Chinach </a:t>
            </a:r>
            <a:r>
              <a:rPr lang="pl-PL" sz="2800" dirty="0" smtClean="0"/>
              <a:t>jedwabne szaty                                       były przywilejem </a:t>
            </a:r>
            <a:r>
              <a:rPr lang="pl-PL" sz="2800" dirty="0"/>
              <a:t>cesarskiego </a:t>
            </a:r>
            <a:r>
              <a:rPr lang="pl-PL" sz="2800" dirty="0" smtClean="0"/>
              <a:t>dworu.                                                                                     Z jedwabiu szyto sztandary, sandały.                                       Używano go jako luksusowego                                                                                               materiału m.in. w piśmiennictwie                                          i</a:t>
            </a:r>
            <a:r>
              <a:rPr lang="pl-PL" sz="2800" dirty="0"/>
              <a:t> </a:t>
            </a:r>
            <a:r>
              <a:rPr lang="pl-PL" sz="2800" dirty="0" smtClean="0"/>
              <a:t>malarstwie.</a:t>
            </a:r>
          </a:p>
          <a:p>
            <a:pPr>
              <a:buNone/>
            </a:pPr>
            <a:endParaRPr lang="pl-PL" sz="4000" dirty="0" smtClean="0"/>
          </a:p>
          <a:p>
            <a:r>
              <a:rPr lang="pl-PL" sz="2800" dirty="0" smtClean="0"/>
              <a:t>Jedwab </a:t>
            </a:r>
            <a:r>
              <a:rPr lang="pl-PL" sz="2800" dirty="0"/>
              <a:t> był </a:t>
            </a:r>
            <a:r>
              <a:rPr lang="pl-PL" sz="2800" b="1" dirty="0"/>
              <a:t>środkiem płatniczym </a:t>
            </a:r>
            <a:r>
              <a:rPr lang="pl-PL" sz="2800" dirty="0" smtClean="0"/>
              <a:t>równie </a:t>
            </a:r>
            <a:r>
              <a:rPr lang="pl-PL" sz="2800" dirty="0"/>
              <a:t>cennym jak </a:t>
            </a:r>
            <a:r>
              <a:rPr lang="pl-PL" sz="2800" dirty="0" smtClean="0"/>
              <a:t>złoto.                                   </a:t>
            </a:r>
            <a:endParaRPr lang="pl-PL" sz="2800" b="1" dirty="0" smtClean="0"/>
          </a:p>
          <a:p>
            <a:pPr lvl="8">
              <a:buNone/>
            </a:pPr>
            <a:r>
              <a:rPr lang="pl-PL" b="1" dirty="0" smtClean="0"/>
              <a:t>        </a:t>
            </a:r>
          </a:p>
          <a:p>
            <a:pPr lvl="8">
              <a:buNone/>
            </a:pPr>
            <a:r>
              <a:rPr lang="pl-PL" sz="3900" b="1" dirty="0" smtClean="0"/>
              <a:t>         =</a:t>
            </a:r>
            <a:r>
              <a:rPr lang="pl-PL" sz="3900" dirty="0" smtClean="0"/>
              <a:t> </a:t>
            </a:r>
          </a:p>
          <a:p>
            <a:pPr>
              <a:buNone/>
            </a:pPr>
            <a:endParaRPr lang="pl-PL" sz="4800" dirty="0" smtClean="0"/>
          </a:p>
          <a:p>
            <a:r>
              <a:rPr lang="pl-PL" sz="2800" dirty="0"/>
              <a:t>Chińczycy </a:t>
            </a:r>
            <a:r>
              <a:rPr lang="pl-PL" sz="2800" dirty="0" smtClean="0"/>
              <a:t>strzegli </a:t>
            </a:r>
            <a:r>
              <a:rPr lang="pl-PL" sz="2800" b="1" dirty="0"/>
              <a:t>tajemnicy produkcji </a:t>
            </a:r>
            <a:r>
              <a:rPr lang="pl-PL" sz="2800" dirty="0" smtClean="0"/>
              <a:t>jedwabiu                                       - za jej zdradzenie groziła </a:t>
            </a:r>
            <a:r>
              <a:rPr lang="pl-PL" sz="2800" dirty="0"/>
              <a:t>kara </a:t>
            </a:r>
            <a:r>
              <a:rPr lang="pl-PL" sz="2800" dirty="0" smtClean="0"/>
              <a:t>śmierci!</a:t>
            </a:r>
            <a:r>
              <a:rPr lang="pl-PL" sz="2800" dirty="0"/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28698" y="2952025"/>
            <a:ext cx="1152128" cy="28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3717032"/>
            <a:ext cx="189880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80728"/>
            <a:ext cx="2787267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ze strzałką 7"/>
          <p:cNvCxnSpPr/>
          <p:nvPr/>
        </p:nvCxnSpPr>
        <p:spPr>
          <a:xfrm flipV="1">
            <a:off x="2699792" y="2492896"/>
            <a:ext cx="29523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cd. </a:t>
            </a: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jedwabnej historii </a:t>
            </a:r>
            <a:endParaRPr lang="pl-P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 III w. p.n.e. powstał JEDWABNY SZLAK -              sieć handlowa łącząca </a:t>
            </a:r>
            <a:r>
              <a:rPr lang="pl-PL" b="1" dirty="0" smtClean="0"/>
              <a:t>Chiny z </a:t>
            </a:r>
            <a:r>
              <a:rPr lang="pl-PL" b="1" dirty="0" smtClean="0"/>
              <a:t>Zachodem </a:t>
            </a:r>
            <a:r>
              <a:rPr lang="pl-PL" dirty="0" smtClean="0"/>
              <a:t>-</a:t>
            </a:r>
            <a:r>
              <a:rPr lang="pl-PL" b="1" dirty="0" smtClean="0"/>
              <a:t>  </a:t>
            </a:r>
            <a:r>
              <a:rPr lang="pl-PL" dirty="0" smtClean="0"/>
              <a:t>umożliwił Chinom sprzedaż m.in. jedwabiu                                  w innych                                                             rejonach.</a:t>
            </a:r>
          </a:p>
          <a:p>
            <a:pPr>
              <a:buNone/>
            </a:pPr>
            <a:endParaRPr lang="pl-PL" sz="4300" dirty="0" smtClean="0"/>
          </a:p>
          <a:p>
            <a:r>
              <a:rPr lang="pl-PL" b="1" dirty="0" smtClean="0"/>
              <a:t>W</a:t>
            </a:r>
            <a:r>
              <a:rPr lang="pl-PL" b="1" dirty="0"/>
              <a:t> </a:t>
            </a:r>
            <a:r>
              <a:rPr lang="pl-PL" b="1" dirty="0" smtClean="0"/>
              <a:t>Europie jedwab </a:t>
            </a:r>
            <a:r>
              <a:rPr lang="pl-PL" b="1" dirty="0"/>
              <a:t>wart był </a:t>
            </a:r>
            <a:r>
              <a:rPr lang="pl-PL" b="1" dirty="0" smtClean="0"/>
              <a:t>fortunę</a:t>
            </a:r>
            <a:r>
              <a:rPr lang="pl-PL" dirty="0" smtClean="0"/>
              <a:t>!                      Władcom zależało </a:t>
            </a:r>
            <a:r>
              <a:rPr lang="pl-PL" dirty="0"/>
              <a:t>na </a:t>
            </a:r>
            <a:r>
              <a:rPr lang="pl-PL" dirty="0" smtClean="0"/>
              <a:t>przemyceniu </a:t>
            </a:r>
            <a:r>
              <a:rPr lang="pl-PL" dirty="0"/>
              <a:t>sekretu </a:t>
            </a:r>
            <a:r>
              <a:rPr lang="pl-PL" dirty="0" smtClean="0"/>
              <a:t>             jego wytwarzania…</a:t>
            </a:r>
          </a:p>
          <a:p>
            <a:r>
              <a:rPr lang="pl-PL" dirty="0" smtClean="0"/>
              <a:t>Od  XVII w. produkcja jedwabiu jest obecna                  w całej Europie.</a:t>
            </a:r>
          </a:p>
          <a:p>
            <a:endParaRPr lang="pl-PL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32856"/>
            <a:ext cx="2736304" cy="16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378041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Ciekawostki</a:t>
            </a:r>
            <a:r>
              <a:rPr lang="pl-PL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jedwabiu</a:t>
            </a:r>
            <a:endParaRPr lang="pl-PL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Gąsienice</a:t>
            </a:r>
            <a:r>
              <a:rPr lang="pl-PL" sz="2800" dirty="0" smtClean="0"/>
              <a:t> żywią się liśćmi przez około miesiąc, pochłaniając pokarm bez przerwy, ich masa ciała zwiększa się ok. 10 000 razy!</a:t>
            </a:r>
          </a:p>
          <a:p>
            <a:r>
              <a:rPr lang="pl-PL" sz="2800" dirty="0" smtClean="0"/>
              <a:t>Z każdego kokonu uzyskuje się ok. 1.6 km nici!</a:t>
            </a:r>
          </a:p>
          <a:p>
            <a:r>
              <a:rPr lang="pl-PL" sz="2800" dirty="0" smtClean="0"/>
              <a:t>Dziś produkcja jedwabiu jest częściowo </a:t>
            </a:r>
            <a:r>
              <a:rPr lang="pl-PL" sz="2800" b="1" dirty="0" smtClean="0"/>
              <a:t>zmechanizowana</a:t>
            </a:r>
            <a:r>
              <a:rPr lang="pl-PL" sz="2800" dirty="0" smtClean="0"/>
              <a:t>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1872208" cy="228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4"/>
            <a:ext cx="301223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77072"/>
            <a:ext cx="2384850" cy="225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Prostokąt 6"/>
          <p:cNvSpPr/>
          <p:nvPr/>
        </p:nvSpPr>
        <p:spPr>
          <a:xfrm>
            <a:off x="611560" y="6237312"/>
            <a:ext cx="216024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 </a:t>
            </a:r>
            <a:r>
              <a:rPr lang="pl-PL" sz="1400" b="1" dirty="0" smtClean="0"/>
              <a:t>SORTOWANIE KOKONÓW</a:t>
            </a:r>
            <a:endParaRPr lang="pl-PL" sz="1400" b="1" dirty="0"/>
          </a:p>
        </p:txBody>
      </p:sp>
      <p:sp>
        <p:nvSpPr>
          <p:cNvPr id="9" name="Prostokąt 8"/>
          <p:cNvSpPr/>
          <p:nvPr/>
        </p:nvSpPr>
        <p:spPr>
          <a:xfrm>
            <a:off x="3131840" y="6309320"/>
            <a:ext cx="2304256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NAMACZANIE WE WRZĄTKU</a:t>
            </a:r>
            <a:endParaRPr lang="pl-PL" sz="1400" b="1" dirty="0"/>
          </a:p>
        </p:txBody>
      </p:sp>
      <p:sp>
        <p:nvSpPr>
          <p:cNvPr id="10" name="Prostokąt 9"/>
          <p:cNvSpPr/>
          <p:nvPr/>
        </p:nvSpPr>
        <p:spPr>
          <a:xfrm>
            <a:off x="5868144" y="6309320"/>
            <a:ext cx="2808312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„WYCIĄGANIE” NICI Z KOKONÓW</a:t>
            </a:r>
            <a:endParaRPr lang="pl-PL" sz="1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jedwab był i jest tak ceniony?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544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sz="2800" dirty="0" smtClean="0"/>
          </a:p>
          <a:p>
            <a:r>
              <a:rPr lang="pl-PL" sz="3000" dirty="0" smtClean="0"/>
              <a:t>Jest materiałem niezwykle przyjaznym dla ciała: nie drażni skóry, nie uczula, chroni przed przegrzaniem i promieniowaniem UV.</a:t>
            </a:r>
          </a:p>
          <a:p>
            <a:pPr>
              <a:buNone/>
            </a:pPr>
            <a:endParaRPr lang="pl-PL" sz="1900" dirty="0" smtClean="0"/>
          </a:p>
          <a:p>
            <a:r>
              <a:rPr lang="pl-PL" sz="3000" dirty="0" smtClean="0"/>
              <a:t>Jedwabna odzież jest odporna                                        na rozciąganie, nie gniecie się.</a:t>
            </a:r>
          </a:p>
          <a:p>
            <a:pPr>
              <a:buNone/>
            </a:pPr>
            <a:endParaRPr lang="pl-PL" sz="1900" dirty="0" smtClean="0"/>
          </a:p>
          <a:p>
            <a:r>
              <a:rPr lang="pl-PL" sz="3000" dirty="0" smtClean="0"/>
              <a:t>Jest jedynym włóknem, które w zależności                          od technologii obróbki nici, pozwala otrzymać różne materiały: od zwiewnego muślinu po grubą trykotynę.</a:t>
            </a:r>
          </a:p>
          <a:p>
            <a:pPr>
              <a:buNone/>
            </a:pPr>
            <a:endParaRPr lang="pl-PL" sz="1900" dirty="0" smtClean="0"/>
          </a:p>
          <a:p>
            <a:r>
              <a:rPr lang="pl-PL" sz="3000" dirty="0" smtClean="0"/>
              <a:t>Jedwabna </a:t>
            </a:r>
            <a:r>
              <a:rPr lang="pl-PL" sz="3000" dirty="0"/>
              <a:t>nić od dawna </a:t>
            </a:r>
            <a:r>
              <a:rPr lang="pl-PL" sz="3000" dirty="0" smtClean="0"/>
              <a:t>                                       stosowana </a:t>
            </a:r>
            <a:r>
              <a:rPr lang="pl-PL" sz="3000" dirty="0"/>
              <a:t>jest </a:t>
            </a:r>
            <a:r>
              <a:rPr lang="pl-PL" sz="3000" dirty="0" smtClean="0"/>
              <a:t>w</a:t>
            </a:r>
            <a:r>
              <a:rPr lang="pl-PL" sz="3000" dirty="0"/>
              <a:t> </a:t>
            </a:r>
            <a:r>
              <a:rPr lang="pl-PL" sz="3000" dirty="0" smtClean="0"/>
              <a:t>chirurgii.</a:t>
            </a:r>
            <a:r>
              <a:rPr lang="pl-PL" sz="3000" dirty="0"/>
              <a:t> </a:t>
            </a:r>
          </a:p>
          <a:p>
            <a:pPr>
              <a:buNone/>
            </a:pPr>
            <a:endParaRPr lang="pl-PL" sz="28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229200"/>
            <a:ext cx="2793266" cy="133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Strzałka w prawo 6"/>
          <p:cNvSpPr/>
          <p:nvPr/>
        </p:nvSpPr>
        <p:spPr>
          <a:xfrm>
            <a:off x="4499992" y="5805264"/>
            <a:ext cx="64807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936104" cy="162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060848"/>
            <a:ext cx="1152128" cy="199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132856"/>
            <a:ext cx="1152128" cy="176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0609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Źródła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>
                <a:hlinkClick r:id="rId2"/>
              </a:rPr>
              <a:t>https://www.national-geographic.pl/ludzie/jedwab?page=3</a:t>
            </a:r>
            <a:endParaRPr lang="pl-PL" sz="1600" dirty="0" smtClean="0"/>
          </a:p>
          <a:p>
            <a:r>
              <a:rPr lang="pl-PL" sz="1600" dirty="0" smtClean="0">
                <a:hlinkClick r:id="rId3"/>
              </a:rPr>
              <a:t>http://www.projektswiat.pl/2016/02/na-jedwabnym-szlaku/</a:t>
            </a:r>
            <a:endParaRPr lang="pl-PL" sz="1600" dirty="0" smtClean="0">
              <a:hlinkClick r:id="rId4"/>
            </a:endParaRPr>
          </a:p>
          <a:p>
            <a:r>
              <a:rPr lang="pl-PL" sz="1600" dirty="0" smtClean="0">
                <a:hlinkClick r:id="rId4"/>
              </a:rPr>
              <a:t>https://www.makeworkmorehuman.com/blog/weaving-our-human-tapestry</a:t>
            </a:r>
            <a:endParaRPr lang="pl-PL" sz="1600" dirty="0" smtClean="0"/>
          </a:p>
          <a:p>
            <a:r>
              <a:rPr lang="pl-PL" sz="1600" dirty="0" smtClean="0">
                <a:hlinkClick r:id="rId5"/>
              </a:rPr>
              <a:t>http://mamapisze.com.pl/kilka-slow-o-materialach-jedwab/</a:t>
            </a:r>
            <a:endParaRPr lang="pl-PL" sz="1600" dirty="0" smtClean="0"/>
          </a:p>
          <a:p>
            <a:r>
              <a:rPr lang="pl-PL" sz="1600" dirty="0" smtClean="0">
                <a:hlinkClick r:id="rId6"/>
              </a:rPr>
              <a:t>http://podrozewagabundy.pl/2016/02/05/chinskie-jedwabie/</a:t>
            </a:r>
            <a:endParaRPr lang="pl-PL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184</Words>
  <Application>Microsoft Office PowerPoint</Application>
  <PresentationFormat>Pokaz na ekranie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Co nieco o jedwabiu…</vt:lpstr>
      <vt:lpstr>Co to jest jedwab?</vt:lpstr>
      <vt:lpstr>Chińska legenda o odkryciu jedwabiu</vt:lpstr>
      <vt:lpstr>Historia produkcji jedwabiu w Chinach</vt:lpstr>
      <vt:lpstr>Slajd 5</vt:lpstr>
      <vt:lpstr>cd. jedwabnej historii </vt:lpstr>
      <vt:lpstr>Ciekawostki o jedwabiu</vt:lpstr>
      <vt:lpstr>Dlaczego jedwab był i jest tak ceniony?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Ha</dc:creator>
  <cp:lastModifiedBy>Teresa Fiuk</cp:lastModifiedBy>
  <cp:revision>154</cp:revision>
  <dcterms:created xsi:type="dcterms:W3CDTF">2020-04-26T19:24:50Z</dcterms:created>
  <dcterms:modified xsi:type="dcterms:W3CDTF">2020-04-30T12:25:47Z</dcterms:modified>
</cp:coreProperties>
</file>