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57" r:id="rId4"/>
    <p:sldId id="260" r:id="rId5"/>
    <p:sldId id="266" r:id="rId6"/>
    <p:sldId id="262" r:id="rId7"/>
    <p:sldId id="264" r:id="rId8"/>
    <p:sldId id="263" r:id="rId9"/>
    <p:sldId id="265" r:id="rId10"/>
    <p:sldId id="258" r:id="rId11"/>
    <p:sldId id="267" r:id="rId12"/>
    <p:sldId id="25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BE3"/>
    <a:srgbClr val="0FAD0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3EEF-88F2-420A-873A-EAF0B6388B3D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C6DF-3DB6-44A7-8E50-7C257F846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3EEF-88F2-420A-873A-EAF0B6388B3D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C6DF-3DB6-44A7-8E50-7C257F846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3EEF-88F2-420A-873A-EAF0B6388B3D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C6DF-3DB6-44A7-8E50-7C257F846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3EEF-88F2-420A-873A-EAF0B6388B3D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C6DF-3DB6-44A7-8E50-7C257F846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3EEF-88F2-420A-873A-EAF0B6388B3D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C6DF-3DB6-44A7-8E50-7C257F846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3EEF-88F2-420A-873A-EAF0B6388B3D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C6DF-3DB6-44A7-8E50-7C257F846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3EEF-88F2-420A-873A-EAF0B6388B3D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C6DF-3DB6-44A7-8E50-7C257F846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3EEF-88F2-420A-873A-EAF0B6388B3D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C6DF-3DB6-44A7-8E50-7C257F846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3EEF-88F2-420A-873A-EAF0B6388B3D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C6DF-3DB6-44A7-8E50-7C257F846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3EEF-88F2-420A-873A-EAF0B6388B3D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C6DF-3DB6-44A7-8E50-7C257F846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3EEF-88F2-420A-873A-EAF0B6388B3D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C6DF-3DB6-44A7-8E50-7C257F846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F3EEF-88F2-420A-873A-EAF0B6388B3D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C6DF-3DB6-44A7-8E50-7C257F846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test.pl/home/52-prawa-dziecka.html" TargetMode="External"/><Relationship Id="rId2" Type="http://schemas.openxmlformats.org/officeDocument/2006/relationships/hyperlink" Target="https://www.unicef.pl/Wspolpraca-ze-szkolami/Materialy-dydaktyczne/Prawa-dziec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intoteka.pl/ck/materials/item/4695" TargetMode="External"/><Relationship Id="rId5" Type="http://schemas.openxmlformats.org/officeDocument/2006/relationships/hyperlink" Target="https://www.gov.pl/web/rodzina/konwencja-o-prawach-dziecka" TargetMode="External"/><Relationship Id="rId4" Type="http://schemas.openxmlformats.org/officeDocument/2006/relationships/hyperlink" Target="https://www.wykop.pl/link/3863045/dzis-oficjalna-rocznica-smierci-janusza-korczaka-pioniera-walki-o-prawa-dziec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 txBox="1">
            <a:spLocks/>
          </p:cNvSpPr>
          <p:nvPr/>
        </p:nvSpPr>
        <p:spPr>
          <a:xfrm>
            <a:off x="1331640" y="692696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b="1" dirty="0" smtClean="0">
                <a:latin typeface="Comic Sans MS" pitchFamily="66" charset="0"/>
              </a:rPr>
              <a:t>            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Jakie mamy prawa?</a:t>
            </a: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827584" y="4221088"/>
            <a:ext cx="7560840" cy="19686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KONWENCJA O PRAWACH DZIECKA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bjaśnienie w chmurce 5"/>
          <p:cNvSpPr/>
          <p:nvPr/>
        </p:nvSpPr>
        <p:spPr>
          <a:xfrm rot="568429">
            <a:off x="3221140" y="245940"/>
            <a:ext cx="5196654" cy="1515680"/>
          </a:xfrm>
          <a:prstGeom prst="cloudCallout">
            <a:avLst>
              <a:gd name="adj1" fmla="val 15528"/>
              <a:gd name="adj2" fmla="val 58619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prstDash val="sys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61000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Ha\Desktop\świetlica\Przechwytyw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20888"/>
            <a:ext cx="4104456" cy="241467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Według Konwencji o prawach dziecka masz prawo do: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pl-PL" sz="3000" b="1" dirty="0" smtClean="0">
                <a:latin typeface="Comic Sans MS" pitchFamily="66" charset="0"/>
              </a:rPr>
              <a:t>Znajomości swoich praw                                       </a:t>
            </a:r>
            <a:r>
              <a:rPr lang="pl-PL" sz="3000" dirty="0" smtClean="0">
                <a:latin typeface="Comic Sans MS" pitchFamily="66" charset="0"/>
              </a:rPr>
              <a:t>i powoływania się na nie</a:t>
            </a:r>
          </a:p>
          <a:p>
            <a:pPr>
              <a:buNone/>
            </a:pPr>
            <a:endParaRPr lang="pl-PL" sz="3000" dirty="0" smtClean="0">
              <a:latin typeface="Comic Sans MS" pitchFamily="66" charset="0"/>
            </a:endParaRPr>
          </a:p>
          <a:p>
            <a:pPr>
              <a:buNone/>
            </a:pPr>
            <a:endParaRPr lang="pl-PL" sz="3000" dirty="0" smtClean="0">
              <a:latin typeface="Comic Sans MS" pitchFamily="66" charset="0"/>
            </a:endParaRPr>
          </a:p>
          <a:p>
            <a:endParaRPr lang="pl-PL" sz="3000" dirty="0" smtClean="0">
              <a:latin typeface="Comic Sans MS" pitchFamily="66" charset="0"/>
            </a:endParaRPr>
          </a:p>
          <a:p>
            <a:pPr>
              <a:buNone/>
            </a:pPr>
            <a:endParaRPr lang="pl-PL" sz="3000" dirty="0" smtClean="0">
              <a:latin typeface="Comic Sans MS" pitchFamily="66" charset="0"/>
            </a:endParaRPr>
          </a:p>
          <a:p>
            <a:r>
              <a:rPr lang="pl-PL" sz="3000" dirty="0" smtClean="0">
                <a:latin typeface="Comic Sans MS" pitchFamily="66" charset="0"/>
              </a:rPr>
              <a:t>Jeśli jesteś </a:t>
            </a:r>
            <a:r>
              <a:rPr lang="pl-PL" sz="3000" b="1" dirty="0" smtClean="0">
                <a:latin typeface="Comic Sans MS" pitchFamily="66" charset="0"/>
              </a:rPr>
              <a:t>niepełnosprawny</a:t>
            </a:r>
            <a:r>
              <a:rPr lang="pl-PL" sz="3000" dirty="0" smtClean="0">
                <a:latin typeface="Comic Sans MS" pitchFamily="66" charset="0"/>
              </a:rPr>
              <a:t> - masz prawo m.in. do: rehabilitacji, edukacji, integracji społecznej, opieki zdrowotnej.</a:t>
            </a:r>
            <a:endParaRPr lang="pl-PL" sz="3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61000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0FA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Zapamiętaj</a:t>
            </a:r>
            <a:endParaRPr lang="pl-PL" b="1" dirty="0">
              <a:solidFill>
                <a:srgbClr val="0FAD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33056"/>
            <a:ext cx="42081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929411"/>
          </a:xfrm>
        </p:spPr>
        <p:txBody>
          <a:bodyPr/>
          <a:lstStyle/>
          <a:p>
            <a:r>
              <a:rPr lang="pl-PL" sz="3000" b="1" dirty="0" smtClean="0">
                <a:latin typeface="Comic Sans MS" pitchFamily="66" charset="0"/>
              </a:rPr>
              <a:t>Dziecięcy Telefon Zaufania Rzecznika Praw Dziecka (800 12 </a:t>
            </a:r>
            <a:r>
              <a:rPr lang="pl-PL" sz="3000" b="1" dirty="0" err="1" smtClean="0">
                <a:latin typeface="Comic Sans MS" pitchFamily="66" charset="0"/>
              </a:rPr>
              <a:t>12</a:t>
            </a:r>
            <a:r>
              <a:rPr lang="pl-PL" sz="3000" b="1" dirty="0" smtClean="0">
                <a:latin typeface="Comic Sans MS" pitchFamily="66" charset="0"/>
              </a:rPr>
              <a:t> </a:t>
            </a:r>
            <a:r>
              <a:rPr lang="pl-PL" sz="3000" b="1" dirty="0" err="1" smtClean="0">
                <a:latin typeface="Comic Sans MS" pitchFamily="66" charset="0"/>
              </a:rPr>
              <a:t>12</a:t>
            </a:r>
            <a:r>
              <a:rPr lang="pl-PL" sz="3000" b="1" dirty="0" smtClean="0">
                <a:latin typeface="Comic Sans MS" pitchFamily="66" charset="0"/>
              </a:rPr>
              <a:t>)</a:t>
            </a:r>
            <a:r>
              <a:rPr lang="pl-PL" sz="3000" dirty="0" smtClean="0">
                <a:latin typeface="Comic Sans MS" pitchFamily="66" charset="0"/>
              </a:rPr>
              <a:t> </a:t>
            </a:r>
            <a:r>
              <a:rPr lang="pl-PL" sz="2800" dirty="0" smtClean="0">
                <a:latin typeface="Comic Sans MS" pitchFamily="66" charset="0"/>
              </a:rPr>
              <a:t>– dla dzieci, które potrzebują pomocy, są krzywdzone. Działa całodobowo i bezpłatnie.</a:t>
            </a:r>
          </a:p>
          <a:p>
            <a:r>
              <a:rPr lang="pl-PL" sz="3000" dirty="0" smtClean="0">
                <a:latin typeface="Comic Sans MS" pitchFamily="66" charset="0"/>
              </a:rPr>
              <a:t>Numer alarmowy </a:t>
            </a:r>
            <a:r>
              <a:rPr lang="pl-PL" sz="3000" b="1" dirty="0" smtClean="0">
                <a:latin typeface="Comic Sans MS" pitchFamily="66" charset="0"/>
              </a:rPr>
              <a:t>112</a:t>
            </a:r>
            <a:r>
              <a:rPr lang="pl-PL" sz="3000" dirty="0" smtClean="0">
                <a:latin typeface="Comic Sans MS" pitchFamily="66" charset="0"/>
              </a:rPr>
              <a:t> </a:t>
            </a:r>
            <a:r>
              <a:rPr lang="pl-PL" dirty="0" smtClean="0">
                <a:latin typeface="Comic Sans MS" pitchFamily="66" charset="0"/>
              </a:rPr>
              <a:t>– </a:t>
            </a:r>
            <a:r>
              <a:rPr lang="pl-PL" sz="2800" dirty="0" smtClean="0">
                <a:latin typeface="Comic Sans MS" pitchFamily="66" charset="0"/>
              </a:rPr>
              <a:t>gdy znajdziesz się w niebezpiecznej sytuacji</a:t>
            </a:r>
          </a:p>
          <a:p>
            <a:r>
              <a:rPr lang="pl-PL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 listopada to</a:t>
            </a:r>
            <a:endParaRPr lang="pl-PL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61000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Źródła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l-PL" sz="2000" dirty="0" smtClean="0">
                <a:hlinkClick r:id="rId2"/>
              </a:rPr>
              <a:t>https://www.unicef.pl/Wspolpraca-ze-szkolami/Materialy-dydaktyczne/Prawa-dziecka</a:t>
            </a:r>
            <a:endParaRPr lang="pl-PL" sz="2000" dirty="0" smtClean="0"/>
          </a:p>
          <a:p>
            <a:r>
              <a:rPr lang="pl-PL" sz="2000" dirty="0" smtClean="0">
                <a:hlinkClick r:id="rId3"/>
              </a:rPr>
              <a:t>https://eurotest.pl/home/52-prawa-dziecka.html</a:t>
            </a:r>
            <a:endParaRPr lang="pl-PL" sz="2000" dirty="0" smtClean="0"/>
          </a:p>
          <a:p>
            <a:r>
              <a:rPr lang="pl-PL" sz="2000" dirty="0" smtClean="0">
                <a:hlinkClick r:id="rId4"/>
              </a:rPr>
              <a:t>https://www.wykop.pl/link/3863045/dzis-oficjalna-rocznica-smierci-janusza-korczaka-pioniera-walki-o-prawa-dzieci/</a:t>
            </a:r>
            <a:endParaRPr lang="pl-PL" sz="2000" dirty="0" smtClean="0"/>
          </a:p>
          <a:p>
            <a:r>
              <a:rPr lang="pl-PL" sz="2000" dirty="0" smtClean="0">
                <a:hlinkClick r:id="rId5"/>
              </a:rPr>
              <a:t>https://www.gov.pl/web/rodzina/konwencja-o-prawach-dziecka</a:t>
            </a:r>
            <a:endParaRPr lang="pl-PL" sz="2000" dirty="0" smtClean="0"/>
          </a:p>
          <a:p>
            <a:r>
              <a:rPr lang="pl-PL" sz="2000" dirty="0" smtClean="0">
                <a:hlinkClick r:id="rId6"/>
              </a:rPr>
              <a:t>https://www.printoteka.pl/ck/materials/item/4695</a:t>
            </a:r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pPr algn="r">
              <a:buNone/>
            </a:pPr>
            <a:endParaRPr lang="pl-PL" sz="2000" dirty="0" smtClean="0"/>
          </a:p>
          <a:p>
            <a:pPr algn="r">
              <a:buNone/>
            </a:pPr>
            <a:endParaRPr lang="pl-PL" sz="2000" dirty="0" smtClean="0"/>
          </a:p>
          <a:p>
            <a:pPr algn="r">
              <a:buNone/>
            </a:pPr>
            <a:r>
              <a:rPr lang="pl-PL" sz="2000" dirty="0" smtClean="0"/>
              <a:t>Opracowała: Hanna </a:t>
            </a:r>
            <a:r>
              <a:rPr lang="pl-PL" sz="2000" dirty="0" err="1" smtClean="0"/>
              <a:t>Obarska</a:t>
            </a: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3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61000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FA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Wiesz, że:</a:t>
            </a:r>
            <a:endParaRPr lang="pl-PL" b="1" dirty="0">
              <a:solidFill>
                <a:srgbClr val="0FAD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1981"/>
            <a:ext cx="3816424" cy="357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ctr"/>
            <a:r>
              <a:rPr lang="pl-PL" dirty="0" smtClean="0">
                <a:latin typeface="Comic Sans MS" pitchFamily="66" charset="0"/>
              </a:rPr>
              <a:t>Każdemu dziecku, niezależnie od koloru skóry, wyznania czy pochodzenia, przysługują takie same prawa?               - </a:t>
            </a:r>
            <a:r>
              <a:rPr lang="pl-PL" b="1" dirty="0" smtClean="0">
                <a:latin typeface="Comic Sans MS" pitchFamily="66" charset="0"/>
              </a:rPr>
              <a:t>PRAWA DZIECKA</a:t>
            </a:r>
            <a:r>
              <a:rPr lang="pl-PL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bg1">
                <a:alpha val="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61000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0FA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Dlaczego Polska jest nazywana Ojczyzną Praw Dziecka?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1256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Comic Sans MS" pitchFamily="66" charset="0"/>
              </a:rPr>
              <a:t> To Polska była pomysłodawcą uchwalenia </a:t>
            </a:r>
          </a:p>
          <a:p>
            <a:pPr>
              <a:buNone/>
            </a:pPr>
            <a:r>
              <a:rPr lang="pl-PL" dirty="0" smtClean="0">
                <a:latin typeface="Comic Sans MS" pitchFamily="66" charset="0"/>
              </a:rPr>
              <a:t>              </a:t>
            </a:r>
            <a:r>
              <a:rPr lang="pl-PL" b="1" dirty="0" smtClean="0">
                <a:latin typeface="Comic Sans MS" pitchFamily="66" charset="0"/>
              </a:rPr>
              <a:t>Konwencji o prawach dziecka</a:t>
            </a:r>
            <a:endParaRPr lang="pl-PL" dirty="0" smtClean="0">
              <a:latin typeface="Comic Sans MS" pitchFamily="66" charset="0"/>
            </a:endParaRPr>
          </a:p>
          <a:p>
            <a:pPr>
              <a:buNone/>
            </a:pPr>
            <a:endParaRPr lang="pl-PL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dirty="0" smtClean="0">
                <a:latin typeface="Comic Sans MS" pitchFamily="66" charset="0"/>
              </a:rPr>
              <a:t>               to </a:t>
            </a:r>
            <a:r>
              <a:rPr lang="pl-PL" b="1" dirty="0" smtClean="0">
                <a:latin typeface="Comic Sans MS" pitchFamily="66" charset="0"/>
              </a:rPr>
              <a:t>międzynarodowa umowa</a:t>
            </a:r>
            <a:r>
              <a:rPr lang="pl-PL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pl-PL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dirty="0" smtClean="0">
                <a:latin typeface="Comic Sans MS" pitchFamily="66" charset="0"/>
              </a:rPr>
              <a:t>          są w niej opisane </a:t>
            </a:r>
            <a:r>
              <a:rPr lang="pl-PL" b="1" dirty="0" smtClean="0">
                <a:latin typeface="Comic Sans MS" pitchFamily="66" charset="0"/>
              </a:rPr>
              <a:t>prawa dziecka</a:t>
            </a:r>
            <a:r>
              <a:rPr lang="pl-PL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endParaRPr lang="pl-PL" dirty="0" smtClean="0">
              <a:latin typeface="Comic Sans MS" pitchFamily="66" charset="0"/>
            </a:endParaRPr>
          </a:p>
          <a:p>
            <a:pPr algn="ctr"/>
            <a:r>
              <a:rPr lang="pl-PL" sz="2800" dirty="0" smtClean="0">
                <a:latin typeface="Comic Sans MS" pitchFamily="66" charset="0"/>
              </a:rPr>
              <a:t>Konwencja została przyjęta </a:t>
            </a:r>
            <a:r>
              <a:rPr lang="pl-PL" sz="2800" b="1" dirty="0" smtClean="0">
                <a:latin typeface="Comic Sans MS" pitchFamily="66" charset="0"/>
              </a:rPr>
              <a:t>20.11.1989r</a:t>
            </a:r>
            <a:r>
              <a:rPr lang="pl-PL" sz="2800" dirty="0" smtClean="0">
                <a:latin typeface="Comic Sans MS" pitchFamily="66" charset="0"/>
              </a:rPr>
              <a:t>. przez Zgromadzenie Ogólne Organizacji Narodów Zjednoczonych, podpisana przez 195 krajów.</a:t>
            </a:r>
          </a:p>
          <a:p>
            <a:pPr>
              <a:buNone/>
            </a:pPr>
            <a:endParaRPr lang="pl-PL" dirty="0">
              <a:latin typeface="Comic Sans MS" pitchFamily="66" charset="0"/>
            </a:endParaRPr>
          </a:p>
        </p:txBody>
      </p:sp>
      <p:sp>
        <p:nvSpPr>
          <p:cNvPr id="4" name="Strzałka w dół 3"/>
          <p:cNvSpPr/>
          <p:nvPr/>
        </p:nvSpPr>
        <p:spPr>
          <a:xfrm>
            <a:off x="4211960" y="2564904"/>
            <a:ext cx="360040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4211960" y="3501008"/>
            <a:ext cx="360040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61000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6048672"/>
          </a:xfrm>
        </p:spPr>
        <p:txBody>
          <a:bodyPr>
            <a:normAutofit lnSpcReduction="10000"/>
          </a:bodyPr>
          <a:lstStyle/>
          <a:p>
            <a:r>
              <a:rPr lang="pl-PL" sz="3000" dirty="0" smtClean="0">
                <a:latin typeface="Comic Sans MS" pitchFamily="66" charset="0"/>
              </a:rPr>
              <a:t>Inspiracją dla twórców projektu Konwencji były idee wychowawcze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Janusza Korczaka!!!</a:t>
            </a:r>
            <a:endParaRPr lang="pl-P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sz="4400" dirty="0" smtClean="0"/>
          </a:p>
          <a:p>
            <a:r>
              <a:rPr lang="pl-PL" sz="3000" dirty="0" smtClean="0">
                <a:latin typeface="Comic Sans MS" pitchFamily="66" charset="0"/>
              </a:rPr>
              <a:t>domagał się godnego traktowania dziecka </a:t>
            </a:r>
          </a:p>
          <a:p>
            <a:pPr>
              <a:buNone/>
            </a:pPr>
            <a:endParaRPr lang="pl-PL" sz="1700" dirty="0" smtClean="0">
              <a:latin typeface="Comic Sans MS" pitchFamily="66" charset="0"/>
            </a:endParaRPr>
          </a:p>
          <a:p>
            <a:r>
              <a:rPr lang="pl-PL" sz="3000" dirty="0" smtClean="0">
                <a:latin typeface="Comic Sans MS" pitchFamily="66" charset="0"/>
              </a:rPr>
              <a:t>jako jeden z pierwszych na świecie odważnie upomniał się o prawa dziecka, nazwano go pierwszym </a:t>
            </a:r>
            <a:r>
              <a:rPr lang="pl-PL" sz="3000" b="1" dirty="0" smtClean="0">
                <a:latin typeface="Comic Sans MS" pitchFamily="66" charset="0"/>
              </a:rPr>
              <a:t>Rzecznikiem Praw Dziecka</a:t>
            </a:r>
            <a:r>
              <a:rPr lang="pl-PL" sz="3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pl-PL" sz="3000" b="1" dirty="0" smtClean="0">
                <a:solidFill>
                  <a:srgbClr val="FF0000"/>
                </a:solidFill>
                <a:latin typeface="Comic Sans MS" pitchFamily="66" charset="0"/>
              </a:rPr>
              <a:t>          </a:t>
            </a:r>
            <a:r>
              <a:rPr lang="pl-P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„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Nie ma dzieci, są ludzie”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- to jego motto</a:t>
            </a:r>
          </a:p>
        </p:txBody>
      </p:sp>
      <p:sp>
        <p:nvSpPr>
          <p:cNvPr id="4" name="Strzałka w dół 3"/>
          <p:cNvSpPr/>
          <p:nvPr/>
        </p:nvSpPr>
        <p:spPr>
          <a:xfrm>
            <a:off x="6228184" y="1628800"/>
            <a:ext cx="504056" cy="151216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1944216" cy="179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2232248" cy="17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bg1">
                <a:alpha val="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61000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FA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Wg Korczaka dziecko ma prawo:</a:t>
            </a:r>
            <a:endParaRPr lang="pl-PL" b="1" dirty="0">
              <a:solidFill>
                <a:srgbClr val="0FAD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do </a:t>
            </a:r>
            <a:r>
              <a:rPr lang="pl-PL" b="1" dirty="0" smtClean="0">
                <a:latin typeface="Comic Sans MS" pitchFamily="66" charset="0"/>
              </a:rPr>
              <a:t>bycia sobą</a:t>
            </a:r>
            <a:r>
              <a:rPr lang="pl-PL" dirty="0" smtClean="0">
                <a:latin typeface="Comic Sans MS" pitchFamily="66" charset="0"/>
              </a:rPr>
              <a:t>, </a:t>
            </a:r>
          </a:p>
          <a:p>
            <a:r>
              <a:rPr lang="pl-PL" dirty="0" smtClean="0">
                <a:latin typeface="Comic Sans MS" pitchFamily="66" charset="0"/>
              </a:rPr>
              <a:t>do dnia dzisiejszego,</a:t>
            </a:r>
          </a:p>
          <a:p>
            <a:r>
              <a:rPr lang="pl-PL" dirty="0" smtClean="0">
                <a:latin typeface="Comic Sans MS" pitchFamily="66" charset="0"/>
              </a:rPr>
              <a:t>do </a:t>
            </a:r>
            <a:r>
              <a:rPr lang="pl-PL" b="1" dirty="0" smtClean="0">
                <a:latin typeface="Comic Sans MS" pitchFamily="66" charset="0"/>
              </a:rPr>
              <a:t>popełniania błędów, do łez</a:t>
            </a:r>
            <a:r>
              <a:rPr lang="pl-PL" dirty="0" smtClean="0">
                <a:latin typeface="Comic Sans MS" pitchFamily="66" charset="0"/>
              </a:rPr>
              <a:t>, </a:t>
            </a:r>
          </a:p>
          <a:p>
            <a:r>
              <a:rPr lang="pl-PL" dirty="0" smtClean="0">
                <a:latin typeface="Comic Sans MS" pitchFamily="66" charset="0"/>
              </a:rPr>
              <a:t>do wypowiadania swoich myśli,</a:t>
            </a:r>
          </a:p>
          <a:p>
            <a:r>
              <a:rPr lang="pl-PL" dirty="0" smtClean="0">
                <a:latin typeface="Comic Sans MS" pitchFamily="66" charset="0"/>
              </a:rPr>
              <a:t>do </a:t>
            </a:r>
            <a:r>
              <a:rPr lang="pl-PL" b="1" dirty="0" smtClean="0">
                <a:latin typeface="Comic Sans MS" pitchFamily="66" charset="0"/>
              </a:rPr>
              <a:t>szacunku</a:t>
            </a:r>
            <a:r>
              <a:rPr lang="pl-PL" dirty="0" smtClean="0">
                <a:latin typeface="Comic Sans MS" pitchFamily="66" charset="0"/>
              </a:rPr>
              <a:t>,</a:t>
            </a:r>
          </a:p>
          <a:p>
            <a:r>
              <a:rPr lang="pl-PL" dirty="0" smtClean="0">
                <a:latin typeface="Comic Sans MS" pitchFamily="66" charset="0"/>
              </a:rPr>
              <a:t>do miłości…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21088"/>
            <a:ext cx="3240360" cy="23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09120"/>
            <a:ext cx="1728192" cy="212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61000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Według Konwencji o prawach dziecka masz prawo do:</a:t>
            </a:r>
            <a:endParaRPr lang="pl-PL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omic Sans MS" pitchFamily="66" charset="0"/>
              </a:rPr>
              <a:t>Życia i tożsamości                                                    </a:t>
            </a:r>
            <a:r>
              <a:rPr lang="pl-PL" sz="3000" dirty="0" smtClean="0">
                <a:latin typeface="Comic Sans MS" pitchFamily="66" charset="0"/>
              </a:rPr>
              <a:t>czyli: imienia, nazwiska,                                obywatelstwa</a:t>
            </a:r>
          </a:p>
          <a:p>
            <a:pPr>
              <a:buNone/>
            </a:pPr>
            <a:endParaRPr lang="pl-PL" sz="3000" dirty="0" smtClean="0">
              <a:latin typeface="Comic Sans MS" pitchFamily="66" charset="0"/>
            </a:endParaRPr>
          </a:p>
          <a:p>
            <a:pPr>
              <a:buNone/>
            </a:pPr>
            <a:endParaRPr lang="pl-PL" sz="3000" dirty="0" smtClean="0">
              <a:latin typeface="Comic Sans MS" pitchFamily="66" charset="0"/>
            </a:endParaRPr>
          </a:p>
          <a:p>
            <a:pPr>
              <a:buNone/>
            </a:pPr>
            <a:endParaRPr lang="pl-PL" sz="3000" dirty="0" smtClean="0">
              <a:latin typeface="Comic Sans MS" pitchFamily="66" charset="0"/>
            </a:endParaRPr>
          </a:p>
          <a:p>
            <a:r>
              <a:rPr lang="pl-PL" b="1" dirty="0" smtClean="0">
                <a:latin typeface="Comic Sans MS" pitchFamily="66" charset="0"/>
              </a:rPr>
              <a:t>Wychowania w rodzinie</a:t>
            </a:r>
          </a:p>
          <a:p>
            <a:pPr>
              <a:buNone/>
            </a:pPr>
            <a:r>
              <a:rPr lang="pl-PL" sz="3000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Picture 4" descr="C:\Users\Ha\Desktop\świetlica\do 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08920"/>
            <a:ext cx="1460136" cy="170166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158281" cy="215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49080"/>
            <a:ext cx="312531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61000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Według Konwencji o prawach dziecka masz prawo do: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Comic Sans MS" pitchFamily="66" charset="0"/>
              </a:rPr>
              <a:t>Ochrony przed przemocą                         </a:t>
            </a:r>
            <a:r>
              <a:rPr lang="pl-PL" sz="3000" dirty="0" smtClean="0">
                <a:latin typeface="Comic Sans MS" pitchFamily="66" charset="0"/>
              </a:rPr>
              <a:t>fizyczną, psychiczną                                    i zaniedbaniem</a:t>
            </a:r>
          </a:p>
          <a:p>
            <a:pPr>
              <a:buNone/>
            </a:pPr>
            <a:endParaRPr lang="pl-PL" dirty="0" smtClean="0">
              <a:latin typeface="Comic Sans MS" pitchFamily="66" charset="0"/>
            </a:endParaRPr>
          </a:p>
          <a:p>
            <a:r>
              <a:rPr lang="pl-PL" b="1" dirty="0" smtClean="0">
                <a:latin typeface="Comic Sans MS" pitchFamily="66" charset="0"/>
              </a:rPr>
              <a:t>Godnych warunków rozwoju</a:t>
            </a:r>
            <a:r>
              <a:rPr lang="pl-PL" dirty="0" smtClean="0">
                <a:latin typeface="Comic Sans MS" pitchFamily="66" charset="0"/>
              </a:rPr>
              <a:t>,                 własnego miejsca w domu</a:t>
            </a:r>
          </a:p>
          <a:p>
            <a:pPr>
              <a:buNone/>
            </a:pPr>
            <a:r>
              <a:rPr lang="pl-PL" dirty="0" smtClean="0">
                <a:latin typeface="Comic Sans MS" pitchFamily="66" charset="0"/>
              </a:rPr>
              <a:t>                     </a:t>
            </a:r>
          </a:p>
          <a:p>
            <a:r>
              <a:rPr lang="pl-PL" b="1" dirty="0" smtClean="0">
                <a:latin typeface="Comic Sans MS" pitchFamily="66" charset="0"/>
              </a:rPr>
              <a:t>Leczenia</a:t>
            </a:r>
            <a:endParaRPr lang="pl-PL" b="1" dirty="0">
              <a:latin typeface="Comic Sans MS" pitchFamily="66" charset="0"/>
            </a:endParaRPr>
          </a:p>
        </p:txBody>
      </p:sp>
      <p:pic>
        <p:nvPicPr>
          <p:cNvPr id="5122" name="Picture 2" descr="C:\Users\Ha\Desktop\świetlica\w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088232" cy="27679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365104"/>
            <a:ext cx="2016224" cy="120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941168"/>
            <a:ext cx="2520280" cy="178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61000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Według Konwencji o prawach dziecka masz prawo do: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000" b="1" dirty="0" smtClean="0">
                <a:latin typeface="Comic Sans MS" pitchFamily="66" charset="0"/>
              </a:rPr>
              <a:t>Edukacji</a:t>
            </a:r>
            <a:r>
              <a:rPr lang="pl-PL" sz="3000" dirty="0" smtClean="0">
                <a:latin typeface="Comic Sans MS" pitchFamily="66" charset="0"/>
              </a:rPr>
              <a:t>, dostępu do kultury i                                                                rozwijania zdolności</a:t>
            </a:r>
          </a:p>
          <a:p>
            <a:endParaRPr lang="pl-PL" sz="3000" dirty="0" smtClean="0">
              <a:latin typeface="Comic Sans MS" pitchFamily="66" charset="0"/>
            </a:endParaRPr>
          </a:p>
          <a:p>
            <a:endParaRPr lang="pl-PL" sz="3000" dirty="0" smtClean="0">
              <a:latin typeface="Comic Sans MS" pitchFamily="66" charset="0"/>
            </a:endParaRPr>
          </a:p>
          <a:p>
            <a:endParaRPr lang="pl-PL" sz="3000" dirty="0" smtClean="0">
              <a:latin typeface="Comic Sans MS" pitchFamily="66" charset="0"/>
            </a:endParaRPr>
          </a:p>
          <a:p>
            <a:endParaRPr lang="pl-PL" sz="3000" dirty="0" smtClean="0">
              <a:latin typeface="Comic Sans MS" pitchFamily="66" charset="0"/>
            </a:endParaRPr>
          </a:p>
          <a:p>
            <a:r>
              <a:rPr lang="pl-PL" sz="3000" b="1" dirty="0" smtClean="0">
                <a:latin typeface="Comic Sans MS" pitchFamily="66" charset="0"/>
              </a:rPr>
              <a:t>Odpoczynku</a:t>
            </a:r>
            <a:r>
              <a:rPr lang="pl-PL" sz="3000" dirty="0" smtClean="0">
                <a:latin typeface="Comic Sans MS" pitchFamily="66" charset="0"/>
              </a:rPr>
              <a:t>, czasu wolnego                                   i zabawy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97152"/>
            <a:ext cx="2160240" cy="187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3733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996952"/>
            <a:ext cx="2477129" cy="176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61000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Według Konwencji o prawach dziecka masz prawo do: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000" b="1" dirty="0" smtClean="0">
                <a:latin typeface="Comic Sans MS" pitchFamily="66" charset="0"/>
              </a:rPr>
              <a:t>Wyrażania własnych poglądów</a:t>
            </a:r>
          </a:p>
          <a:p>
            <a:endParaRPr lang="pl-PL" sz="3000" dirty="0" smtClean="0">
              <a:latin typeface="Comic Sans MS" pitchFamily="66" charset="0"/>
            </a:endParaRPr>
          </a:p>
          <a:p>
            <a:endParaRPr lang="pl-PL" sz="3000" dirty="0" smtClean="0">
              <a:latin typeface="Comic Sans MS" pitchFamily="66" charset="0"/>
            </a:endParaRPr>
          </a:p>
          <a:p>
            <a:r>
              <a:rPr lang="pl-PL" sz="3000" b="1" dirty="0" smtClean="0">
                <a:latin typeface="Comic Sans MS" pitchFamily="66" charset="0"/>
              </a:rPr>
              <a:t>Prywatności</a:t>
            </a:r>
            <a:r>
              <a:rPr lang="pl-PL" sz="3000" dirty="0" smtClean="0">
                <a:latin typeface="Comic Sans MS" pitchFamily="66" charset="0"/>
              </a:rPr>
              <a:t>,                                               tajemnic</a:t>
            </a:r>
          </a:p>
          <a:p>
            <a:endParaRPr lang="pl-PL" sz="3000" dirty="0" smtClean="0">
              <a:latin typeface="Comic Sans MS" pitchFamily="66" charset="0"/>
            </a:endParaRPr>
          </a:p>
          <a:p>
            <a:r>
              <a:rPr lang="pl-PL" sz="3000" b="1" dirty="0" smtClean="0">
                <a:latin typeface="Comic Sans MS" pitchFamily="66" charset="0"/>
              </a:rPr>
              <a:t>Zadawania pytań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96952"/>
            <a:ext cx="2808312" cy="174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157192"/>
            <a:ext cx="1514225" cy="152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2" name="Picture 4" descr="C:\Users\Ha\Desktop\świetlica\t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484784"/>
            <a:ext cx="1844867" cy="160553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59" y="4509120"/>
            <a:ext cx="2322601" cy="218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325</Words>
  <Application>Microsoft Office PowerPoint</Application>
  <PresentationFormat>Pokaz na ekranie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Wiesz, że:</vt:lpstr>
      <vt:lpstr>Dlaczego Polska jest nazywana Ojczyzną Praw Dziecka? </vt:lpstr>
      <vt:lpstr>Slajd 4</vt:lpstr>
      <vt:lpstr>Wg Korczaka dziecko ma prawo:</vt:lpstr>
      <vt:lpstr>Według Konwencji o prawach dziecka masz prawo do:</vt:lpstr>
      <vt:lpstr>Według Konwencji o prawach dziecka masz prawo do:</vt:lpstr>
      <vt:lpstr>Według Konwencji o prawach dziecka masz prawo do:</vt:lpstr>
      <vt:lpstr>Według Konwencji o prawach dziecka masz prawo do:</vt:lpstr>
      <vt:lpstr>Według Konwencji o prawach dziecka masz prawo do:</vt:lpstr>
      <vt:lpstr>Zapamiętaj</vt:lpstr>
      <vt:lpstr>Źródła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Ha</dc:creator>
  <cp:lastModifiedBy>Teresa Fiuk</cp:lastModifiedBy>
  <cp:revision>123</cp:revision>
  <dcterms:created xsi:type="dcterms:W3CDTF">2020-05-17T19:07:29Z</dcterms:created>
  <dcterms:modified xsi:type="dcterms:W3CDTF">2020-05-28T15:18:35Z</dcterms:modified>
</cp:coreProperties>
</file>