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7" r:id="rId1"/>
  </p:sldMasterIdLst>
  <p:notesMasterIdLst>
    <p:notesMasterId r:id="rId19"/>
  </p:notesMasterIdLst>
  <p:sldIdLst>
    <p:sldId id="256" r:id="rId2"/>
    <p:sldId id="257" r:id="rId3"/>
    <p:sldId id="258" r:id="rId4"/>
    <p:sldId id="273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1" r:id="rId18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HP" initials="H" lastIdx="1" clrIdx="0">
    <p:extLst>
      <p:ext uri="{19B8F6BF-5375-455C-9EA6-DF929625EA0E}">
        <p15:presenceInfo xmlns:p15="http://schemas.microsoft.com/office/powerpoint/2012/main" userId="H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10" autoAdjust="0"/>
    <p:restoredTop sz="94717" autoAdjust="0"/>
  </p:normalViewPr>
  <p:slideViewPr>
    <p:cSldViewPr snapToGrid="0">
      <p:cViewPr varScale="1">
        <p:scale>
          <a:sx n="68" d="100"/>
          <a:sy n="68" d="100"/>
        </p:scale>
        <p:origin x="612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FB7613-FF1B-4E02-87CF-D919EF2DCBB5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509640-EC67-4EF3-A81D-EC80B912829B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86814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Czytelnictwo” zaczyna się od kołyski, na długo przed dniem, w którym dziecko zacznie samodzielnie składać litery. Dobrze dobrane książki rozwijają jego umysł i emocje, kształtują kompetencje językowe i zakorzeniają w kulturze, a jako pięknie zaprojektowane przedmioty umożliwiają pierwsze spotkanie ze sztuką. Przy mądrym wsparciu dorosłego literatura dziecięca staje się wspaniałym przewodnikiem pomagającym młodemu „czytelnikowi” odkrywać otaczający go świat, rozbudza jego wyobraźnię i inspiruje do twórczych praktyk.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38680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Czytając lub słuchając czytanej książki, dziecko doświadcza magicznej siły słów, rozwija i wzbogaca własne słownictwo. Krok po kroku ogarnia słowami świat, nazywa szczegóły otaczającej je rzeczywistości. Gdy dziecko potrafi nazywać uczucia, gdy zaczyna rozróżniać stany psychiczne literackich bohaterów, wówczas rozpoznaje je w sobie, potem u osób ze swojego  otoczenia. 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03171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Umiejętność  nazywania  i  akceptowania  własnych,  niekiedy trudnych emocji, następnie doznań i przeżyć innych ludzi jest bodaj najtrudniejszą sztuką, którą musi opanować młody człowiek, by osiągnąć wewnętrzną dojrzałość.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8436873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Stare  porzekadło  głosi,  że  książka  jest  najlepszym  przyjacielem.  Pozwala dziecku zdystansować się wobec własnych doświadczeń, spojrzeć  na  siebie  i  swoje  życie  z  daleka,  jakby  przez  odwróconą  lornetkę.  Widząc  problemy  innych,  ich  zmagania  z  losem,  ich  ból,  cierpienie  i  radość,  ich  zawody  i  porażki,  smak  klęski,  gorycz  za-wiedzionych przyjaźni, dzieląc radość ich szczęścia –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9869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zaczyna rozumieć siebie, własne reakcje, własny smutek, może przezwyciężyć samotność,  która  niekiedy,  zwłaszcza  w  dzieciństwie  i  młodości,  doskwiera i zadaje ból trudny do zniesienia.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696279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Te działania to konkursy i projekty edukacyjne organizowane z wykorzystaniem</a:t>
            </a:r>
            <a:r>
              <a:rPr lang="pl-PL" baseline="0" dirty="0"/>
              <a:t> księgozbioru biblioteki szkolnej</a:t>
            </a:r>
            <a:r>
              <a:rPr lang="pl-PL" baseline="0"/>
              <a:t>. 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034506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Czytanie obok liczenia i pisania, to jedna z najważniejszych umiejętności jaką zdobywa dziecko – stanowi jeden z zasadniczych warunków powodzenia ucznia w szkole oraz jest podstawą do pracy samokształceniowej prowadzonej przez całe życie.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82934138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Biegłość w czytaniu czyni dziecko zdolnym do dalszego kształcenia. Kłopoty dzieci z nauką wynikają z braku umiejętności czytania ze zrozumieniem. Zadaniem zarówno domu jak i szkoły, jest wytworzenie silnej motywacji do czytania, sprawienie, aby czytanie było zajęciem atrakcyjnym, aby książka zaspokajała różnorodne pragnienia i potrzeby dziecka - emocjonalne i intelektualne.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65968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 err="1"/>
              <a:t>Mem</a:t>
            </a:r>
            <a:r>
              <a:rPr lang="pl-PL" dirty="0"/>
              <a:t> Fox, australijska specjalistka od czytania dzieciom, porównuje naukę czytania do stawiania domu: fundamentem jest bogaty język, który umożliwia rozumienie. Ściany wymagają wiedzy ogólnej i kontekstowej, zdobywanej dzięki książkom, rozmowom, wycieczkom, doświadczeniom, udziałowi w wykładach, wystawach czy wydarzeniach kulturalnych itd., co także służy zrozumieniu. Litery i zasady pisowni stanowią ostatni etap nauki czytania, są „ dachówkami” wieńczącymi dzieło, dają samodzielność w korzystaniu z książek.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3665507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Kolejne badania prowadzone przez Bibliotekę Narodową dowodzą tezy, że kto dorastał wśród czytających i w życiu dorosłym również obraca się wśród osób czytających, ma statystycznie większe szanse na to, by stać się czytelnikiem niż ten, kto rzadko ma styczność z książkami.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569898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Czytanie książek jest jedną z pierwszych inwestycji w rozwój własnych dzieci.  Jednak aby dziecko wyrobiło w sobie ten nawyk, rodzice muszą w nim rozbudzić potrzebę kontaktu z książką już od najmłodszych lat.</a:t>
            </a:r>
          </a:p>
          <a:p>
            <a:r>
              <a:rPr lang="pl-PL" dirty="0"/>
              <a:t>Czytanie małym dzieciom książek to doskonała metoda wychowawcza. Główna rola przypada rodzicom, poprzez czytelniczą inicjację w domu oraz narzucenie zasady selekcji odbioru programów telewizyjnych.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1220300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Każde dziecko, bez względu na wiek, powinno mieć codzienny kontakt  z książką, a obok każdego dziecka powinien być dorosły który poczyta mu w ciągu dnia lub przed snem.</a:t>
            </a:r>
          </a:p>
          <a:p>
            <a:r>
              <a:rPr lang="pl-PL" dirty="0"/>
              <a:t>Jeżeli od najmłodszych lat uda nam się ukształtować pozytywny stosunek do czytania, będzie on procentował w całym późniejszym życiu dziecka.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299043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Rodzice  jako  pierwsi  przekazują  dziecku  wiedzę  o  innych  ludziach  i  przedmiotach, uczą je stosunku do różnych zdarzeń i co-dziennie  stymulują  jego  rozwój. Codzienne  czytanie  pomaga przyswajać intonację i melodię języka. Dzięki  książkom  dziecko  porządkuje  </a:t>
            </a:r>
            <a:r>
              <a:rPr lang="pl-PL" dirty="0" err="1"/>
              <a:t>zaobser-wowaną</a:t>
            </a:r>
            <a:r>
              <a:rPr lang="pl-PL" dirty="0"/>
              <a:t> w domu wiedzę na temat </a:t>
            </a:r>
            <a:r>
              <a:rPr lang="pl-PL" dirty="0" err="1"/>
              <a:t>akceptowa-nych</a:t>
            </a:r>
            <a:r>
              <a:rPr lang="pl-PL" dirty="0"/>
              <a:t> społecznie form zachowania i współżycia z  innymi.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3540087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Czytanie  ma  nieoceniony  udział  w  rozwoju  osobowości,  pomaga  utrzymywać  równowagę  emocjonalną,  chroni  przed  negatywnymi  </a:t>
            </a:r>
            <a:r>
              <a:rPr lang="pl-PL" dirty="0" err="1"/>
              <a:t>skut-kami</a:t>
            </a:r>
            <a:r>
              <a:rPr lang="pl-PL" dirty="0"/>
              <a:t>  przeżywanych  emocji.  Lektura  książek,  razem  z  rodzicem  i  samodzielnie,  rozbudza  i  kształtuje  wrażliwość  emocjonalną  dziecka,  daje  wewnętrzną  siłę  do  radzenia  sobie  z  trud-</a:t>
            </a:r>
            <a:r>
              <a:rPr lang="pl-PL" dirty="0" err="1"/>
              <a:t>nościami</a:t>
            </a:r>
            <a:r>
              <a:rPr lang="pl-PL" dirty="0"/>
              <a:t>  i  regulowania  własnych  emocji. 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F509640-EC67-4EF3-A81D-EC80B912829B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73567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920834" y="134694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6200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0834" y="4299696"/>
            <a:ext cx="10222992" cy="80683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175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920834" y="1484779"/>
            <a:ext cx="10222992" cy="274320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10" name="Group 9"/>
          <p:cNvGrpSpPr/>
          <p:nvPr/>
        </p:nvGrpSpPr>
        <p:grpSpPr>
          <a:xfrm>
            <a:off x="9649215" y="4068923"/>
            <a:ext cx="1080904" cy="1080902"/>
            <a:chOff x="9685338" y="4460675"/>
            <a:chExt cx="1080904" cy="1080902"/>
          </a:xfrm>
        </p:grpSpPr>
        <p:sp>
          <p:nvSpPr>
            <p:cNvPr id="11" name="Oval 10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2" name="Oval 11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51560" y="1432223"/>
            <a:ext cx="9966960" cy="3035808"/>
          </a:xfrm>
        </p:spPr>
        <p:txBody>
          <a:bodyPr anchor="ctr">
            <a:noAutofit/>
          </a:bodyPr>
          <a:lstStyle>
            <a:lvl1pPr algn="l">
              <a:lnSpc>
                <a:spcPct val="80000"/>
              </a:lnSpc>
              <a:defRPr sz="9600" cap="all" baseline="0">
                <a:blipFill dpi="0" rotWithShape="1">
                  <a:blip r:embed="rId4"/>
                  <a:srcRect/>
                  <a:tile tx="6350" ty="-127000" sx="65000" sy="64000" flip="none" algn="tl"/>
                </a:blipFill>
              </a:defRPr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9848" y="4389120"/>
            <a:ext cx="7891272" cy="1069848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pl-PL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592733" y="4289334"/>
            <a:ext cx="1193868" cy="640080"/>
          </a:xfrm>
        </p:spPr>
        <p:txBody>
          <a:bodyPr/>
          <a:lstStyle>
            <a:lvl1pPr>
              <a:defRPr sz="2800"/>
            </a:lvl1pPr>
          </a:lstStyle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260995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82811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533400"/>
            <a:ext cx="2552700" cy="5638800"/>
          </a:xfrm>
        </p:spPr>
        <p:txBody>
          <a:bodyPr vert="eaVert"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66800" y="533400"/>
            <a:ext cx="7505700" cy="5638800"/>
          </a:xfrm>
        </p:spPr>
        <p:txBody>
          <a:bodyPr vert="eaVert"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64031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342380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917989"/>
            <a:ext cx="12192000" cy="1940010"/>
          </a:xfrm>
          <a:prstGeom prst="rect">
            <a:avLst/>
          </a:prstGeom>
          <a:blipFill dpi="0" rotWithShape="1">
            <a:blip r:embed="rId2">
              <a:alphaModFix amt="85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7128" y="1225296"/>
            <a:ext cx="9281160" cy="3520440"/>
          </a:xfrm>
        </p:spPr>
        <p:txBody>
          <a:bodyPr anchor="ctr">
            <a:normAutofit/>
          </a:bodyPr>
          <a:lstStyle>
            <a:lvl1pPr>
              <a:lnSpc>
                <a:spcPct val="80000"/>
              </a:lnSpc>
              <a:defRPr sz="8000" b="0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65774" y="5020056"/>
            <a:ext cx="9052560" cy="1066800"/>
          </a:xfrm>
        </p:spPr>
        <p:txBody>
          <a:bodyPr anchor="t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593667" y="6272784"/>
            <a:ext cx="2644309" cy="365125"/>
          </a:xfrm>
        </p:spPr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82708" y="6272784"/>
            <a:ext cx="6327648" cy="365125"/>
          </a:xfrm>
        </p:spPr>
        <p:txBody>
          <a:bodyPr/>
          <a:lstStyle/>
          <a:p>
            <a:endParaRPr lang="pl-PL"/>
          </a:p>
        </p:txBody>
      </p:sp>
      <p:grpSp>
        <p:nvGrpSpPr>
          <p:cNvPr id="8" name="Group 7"/>
          <p:cNvGrpSpPr/>
          <p:nvPr/>
        </p:nvGrpSpPr>
        <p:grpSpPr>
          <a:xfrm>
            <a:off x="897399" y="2325848"/>
            <a:ext cx="1080904" cy="1080902"/>
            <a:chOff x="9685338" y="4460675"/>
            <a:chExt cx="1080904" cy="1080902"/>
          </a:xfrm>
        </p:grpSpPr>
        <p:sp>
          <p:nvSpPr>
            <p:cNvPr id="9" name="Oval 8"/>
            <p:cNvSpPr/>
            <p:nvPr/>
          </p:nvSpPr>
          <p:spPr>
            <a:xfrm>
              <a:off x="9685338" y="4460675"/>
              <a:ext cx="1080904" cy="1080902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</a14:imgLayer>
                    </a14:imgProps>
                  </a:ext>
                </a:extLst>
              </a:blip>
              <a:srcRect/>
              <a:tile tx="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9793429" y="4568765"/>
              <a:ext cx="864723" cy="864722"/>
            </a:xfrm>
            <a:prstGeom prst="ellipse">
              <a:avLst/>
            </a:prstGeom>
            <a:noFill/>
            <a:ln w="254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3702" y="2506133"/>
            <a:ext cx="1188298" cy="720332"/>
          </a:xfrm>
        </p:spPr>
        <p:txBody>
          <a:bodyPr/>
          <a:lstStyle>
            <a:lvl1pPr>
              <a:defRPr sz="2800"/>
            </a:lvl1pPr>
          </a:lstStyle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606480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9848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64224" y="2194560"/>
            <a:ext cx="4754880" cy="3977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0040970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64224" y="2048256"/>
            <a:ext cx="4754880" cy="640080"/>
          </a:xfrm>
        </p:spPr>
        <p:txBody>
          <a:bodyPr anchor="ctr">
            <a:normAutofit/>
          </a:bodyPr>
          <a:lstStyle>
            <a:lvl1pPr marL="0" indent="0">
              <a:buNone/>
              <a:defRPr sz="2000" b="1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64224" y="2743200"/>
            <a:ext cx="4754880" cy="32918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945333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1948575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7986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0"/>
            <a:ext cx="6711696" cy="502005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10" name="Oval 9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1" name="Oval 10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56471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303740" y="0"/>
            <a:ext cx="3888259" cy="6857999"/>
          </a:xfrm>
          <a:prstGeom prst="rect">
            <a:avLst/>
          </a:prstGeom>
          <a:blipFill dpi="0" rotWithShape="1">
            <a:blip r:embed="rId2">
              <a:alphaModFix amt="60000"/>
              <a:lum bright="70000" contrast="-70000"/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61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tile tx="0" ty="-704850" sx="92000" sy="89000" flip="xy" algn="ctr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49640" y="685800"/>
            <a:ext cx="3200400" cy="1737360"/>
          </a:xfrm>
        </p:spPr>
        <p:txBody>
          <a:bodyPr anchor="b">
            <a:normAutofit/>
          </a:bodyPr>
          <a:lstStyle>
            <a:lvl1pPr>
              <a:defRPr sz="3200" b="1"/>
            </a:lvl1pPr>
          </a:lstStyle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8303740" cy="6858000"/>
          </a:xfrm>
          <a:solidFill>
            <a:schemeClr val="tx2">
              <a:lumMod val="20000"/>
              <a:lumOff val="80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49640" y="2423160"/>
            <a:ext cx="3200400" cy="329184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40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/>
              <a:t>Edytuj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grpSp>
        <p:nvGrpSpPr>
          <p:cNvPr id="8" name="Group 7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9" name="Oval 8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4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10" name="Oval 9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ysClr val="window" lastClr="FFFFFF"/>
              </a:solidFill>
              <a:prstDash val="solid"/>
            </a:ln>
            <a:effectLst/>
          </p:spPr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786355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10058400" cy="160934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121408"/>
            <a:ext cx="10058400" cy="40507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Edytuj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964424" y="6272784"/>
            <a:ext cx="32735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2"/>
                </a:solidFill>
              </a:defRPr>
            </a:lvl1pPr>
          </a:lstStyle>
          <a:p>
            <a:fld id="{0DAA4200-2532-42A4-98A4-FA9EE8F0F343}" type="datetimeFigureOut">
              <a:rPr lang="pl-PL" smtClean="0"/>
              <a:t>21.04.2020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88136" y="6272784"/>
            <a:ext cx="63276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endParaRPr lang="pl-PL"/>
          </a:p>
        </p:txBody>
      </p:sp>
      <p:grpSp>
        <p:nvGrpSpPr>
          <p:cNvPr id="7" name="Group 6"/>
          <p:cNvGrpSpPr>
            <a:grpSpLocks noChangeAspect="1"/>
          </p:cNvGrpSpPr>
          <p:nvPr/>
        </p:nvGrpSpPr>
        <p:grpSpPr>
          <a:xfrm>
            <a:off x="11401725" y="6229681"/>
            <a:ext cx="457200" cy="457200"/>
            <a:chOff x="11361456" y="6195813"/>
            <a:chExt cx="548640" cy="548640"/>
          </a:xfrm>
        </p:grpSpPr>
        <p:sp>
          <p:nvSpPr>
            <p:cNvPr id="8" name="Oval 7"/>
            <p:cNvSpPr/>
            <p:nvPr/>
          </p:nvSpPr>
          <p:spPr>
            <a:xfrm>
              <a:off x="11361456" y="6195813"/>
              <a:ext cx="548640" cy="548640"/>
            </a:xfrm>
            <a:prstGeom prst="ellipse">
              <a:avLst/>
            </a:prstGeom>
            <a:blipFill dpi="0" rotWithShape="1">
              <a:blip r:embed="rId13">
                <a:duotone>
                  <a:schemeClr val="accent1">
                    <a:shade val="45000"/>
                    <a:satMod val="135000"/>
                  </a:schemeClr>
                  <a:prstClr val="white"/>
                </a:duotone>
                <a:extLst>
                  <a:ext uri="{BEBA8EAE-BF5A-486C-A8C5-ECC9F3942E4B}">
                    <a14:imgProps xmlns:a14="http://schemas.microsoft.com/office/drawing/2010/main">
                      <a14:imgLayer r:embed="rId14">
                        <a14:imgEffect>
                          <a14:saturation sat="95000"/>
                        </a14:imgEffect>
                        <a14:imgEffect>
                          <a14:brightnessContrast bright="-40000" contrast="20000"/>
                        </a14:imgEffect>
                      </a14:imgLayer>
                    </a14:imgProps>
                  </a:ext>
                </a:extLst>
              </a:blip>
              <a:srcRect/>
              <a:tile tx="50800" ty="0" sx="85000" sy="85000" flip="none" algn="tl"/>
            </a:blipFill>
            <a:ln w="25400" cap="flat" cmpd="sng" algn="ctr">
              <a:noFill/>
              <a:prstDash val="solid"/>
            </a:ln>
            <a:effectLst/>
          </p:spPr>
        </p:sp>
        <p:sp>
          <p:nvSpPr>
            <p:cNvPr id="9" name="Oval 8"/>
            <p:cNvSpPr/>
            <p:nvPr/>
          </p:nvSpPr>
          <p:spPr>
            <a:xfrm>
              <a:off x="11396488" y="6230844"/>
              <a:ext cx="478576" cy="478578"/>
            </a:xfrm>
            <a:prstGeom prst="ellipse">
              <a:avLst/>
            </a:prstGeom>
            <a:noFill/>
            <a:ln w="12700" cap="flat" cmpd="sng" algn="ctr">
              <a:solidFill>
                <a:srgbClr val="FFFFFF"/>
              </a:solidFill>
              <a:prstDash val="solid"/>
            </a:ln>
            <a:effectLst/>
          </p:spPr>
        </p:sp>
      </p:grp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311128" y="6272784"/>
            <a:ext cx="6400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00" b="1">
                <a:solidFill>
                  <a:srgbClr val="FFFFFF"/>
                </a:solidFill>
                <a:latin typeface="+mj-lt"/>
              </a:defRPr>
            </a:lvl1pPr>
          </a:lstStyle>
          <a:p>
            <a:fld id="{06AD7BA6-C387-4361-86AB-F3471AF3493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33333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8" r:id="rId1"/>
    <p:sldLayoutId id="2147483799" r:id="rId2"/>
    <p:sldLayoutId id="2147483800" r:id="rId3"/>
    <p:sldLayoutId id="2147483801" r:id="rId4"/>
    <p:sldLayoutId id="2147483802" r:id="rId5"/>
    <p:sldLayoutId id="2147483803" r:id="rId6"/>
    <p:sldLayoutId id="2147483804" r:id="rId7"/>
    <p:sldLayoutId id="2147483805" r:id="rId8"/>
    <p:sldLayoutId id="2147483806" r:id="rId9"/>
    <p:sldLayoutId id="2147483807" r:id="rId10"/>
    <p:sldLayoutId id="214748380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tile tx="6350" ty="-127000" sx="65000" sy="64000" flip="none" algn="tl"/>
          </a:blip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400"/>
        </a:spcBef>
        <a:spcAft>
          <a:spcPts val="200"/>
        </a:spcAft>
        <a:buClr>
          <a:schemeClr val="accent1">
            <a:lumMod val="75000"/>
          </a:schemeClr>
        </a:buClr>
        <a:buSzPct val="85000"/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nakanapie.pl/" TargetMode="External"/><Relationship Id="rId13" Type="http://schemas.openxmlformats.org/officeDocument/2006/relationships/image" Target="../media/image29.png"/><Relationship Id="rId3" Type="http://schemas.openxmlformats.org/officeDocument/2006/relationships/hyperlink" Target="http://www.ryms.pl/" TargetMode="External"/><Relationship Id="rId7" Type="http://schemas.openxmlformats.org/officeDocument/2006/relationships/hyperlink" Target="https://wolnelektury.pl/" TargetMode="External"/><Relationship Id="rId12" Type="http://schemas.openxmlformats.org/officeDocument/2006/relationships/image" Target="../media/image16.png"/><Relationship Id="rId2" Type="http://schemas.openxmlformats.org/officeDocument/2006/relationships/hyperlink" Target="http://www.calapolskaczytadzieciom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iblionetka.pl/" TargetMode="External"/><Relationship Id="rId11" Type="http://schemas.openxmlformats.org/officeDocument/2006/relationships/hyperlink" Target="https://czytamsobie.pl/" TargetMode="External"/><Relationship Id="rId5" Type="http://schemas.openxmlformats.org/officeDocument/2006/relationships/hyperlink" Target="http://lubimyczytac.pl/" TargetMode="External"/><Relationship Id="rId10" Type="http://schemas.openxmlformats.org/officeDocument/2006/relationships/hyperlink" Target="https://instytutksiazki.pl/" TargetMode="External"/><Relationship Id="rId4" Type="http://schemas.openxmlformats.org/officeDocument/2006/relationships/hyperlink" Target="https://czasdzieci.pl/warszawa/" TargetMode="External"/><Relationship Id="rId9" Type="http://schemas.openxmlformats.org/officeDocument/2006/relationships/hyperlink" Target="http://wielki-czlowiek.pl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portal.librus.pl/szkola/artykuly/czytanie-kapital-na-cale-zycie" TargetMode="External"/><Relationship Id="rId2" Type="http://schemas.openxmlformats.org/officeDocument/2006/relationships/hyperlink" Target="http://www.publikacje.edu.pl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16.png"/><Relationship Id="rId4" Type="http://schemas.openxmlformats.org/officeDocument/2006/relationships/hyperlink" Target="http://wielki-czlowiek.pl/wp-content/themes/wielki-czlowiek/img/broszura.pdf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55" y="1922358"/>
            <a:ext cx="6867525" cy="493564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516016" y="82233"/>
            <a:ext cx="8293447" cy="2387600"/>
          </a:xfrm>
        </p:spPr>
        <p:txBody>
          <a:bodyPr>
            <a:noAutofit/>
          </a:bodyPr>
          <a:lstStyle/>
          <a:p>
            <a:pPr algn="l"/>
            <a:r>
              <a:rPr lang="pl-PL" sz="6600" dirty="0">
                <a:solidFill>
                  <a:srgbClr val="0070C0"/>
                </a:solidFill>
              </a:rPr>
              <a:t>Wpływ czytania na rozwój dzieci i młodzieży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76055" y="5077774"/>
            <a:ext cx="6545580" cy="1655762"/>
          </a:xfrm>
        </p:spPr>
        <p:txBody>
          <a:bodyPr>
            <a:normAutofit fontScale="92500"/>
          </a:bodyPr>
          <a:lstStyle/>
          <a:p>
            <a:pPr algn="l"/>
            <a:r>
              <a:rPr lang="pl-PL" b="1" dirty="0">
                <a:solidFill>
                  <a:srgbClr val="FFFF00"/>
                </a:solidFill>
              </a:rPr>
              <a:t>Czytanie jest to odnajdywanie własnych bogactw </a:t>
            </a:r>
          </a:p>
          <a:p>
            <a:pPr algn="l"/>
            <a:r>
              <a:rPr lang="pl-PL" b="1" dirty="0">
                <a:solidFill>
                  <a:srgbClr val="FFFF00"/>
                </a:solidFill>
              </a:rPr>
              <a:t>i własnych możliwości </a:t>
            </a:r>
          </a:p>
          <a:p>
            <a:pPr algn="l"/>
            <a:r>
              <a:rPr lang="pl-PL" b="1" dirty="0">
                <a:solidFill>
                  <a:srgbClr val="FFFF00"/>
                </a:solidFill>
              </a:rPr>
              <a:t>przy pomocy cudzych słów.</a:t>
            </a:r>
          </a:p>
          <a:p>
            <a:pPr algn="l"/>
            <a:r>
              <a:rPr lang="pl-PL" dirty="0">
                <a:solidFill>
                  <a:srgbClr val="FFFF00"/>
                </a:solidFill>
              </a:rPr>
              <a:t>                                                    Jarosław Iwaszkiewicz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4461" y="0"/>
            <a:ext cx="2767539" cy="3289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576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0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Zalety czytania dzieciom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w wieku 6-10 lat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2407735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wzbogaca słownictwo,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pomaga dziecku odnaleźć się w nowej rzeczywistości, jaką jest szkoła,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pozwala rozwijać hobby, zainteresowania i zaspokoić ciekawość,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ułatwia przyswajanie wiedzy i zapamiętywanie informacji,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rozwija umiejętność swobodnego wypowiadania się i myślenia,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umacnia więź z rodzicami i dziadkami,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rozbudza i kształtuje wrażliwość emocjonalną,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daje wewnętrzną siłę do radzenia sobie z trudnościami,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pokazuje, jak panować nad własnymi emocjami,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kształtuje osobowość oraz poczucie własnej wartości,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uczy oceny swojego zachowania z moralnego punktu widzenia,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pomaga rodzicowi zrozumieć emocjonalny i społeczny rozwój swojego dziecka.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02052" y="0"/>
            <a:ext cx="278394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76918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5566" y="0"/>
            <a:ext cx="12217566" cy="7509163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Czytanie…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912526"/>
            <a:ext cx="9803950" cy="294547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sz="3200" dirty="0">
              <a:solidFill>
                <a:srgbClr val="0070C0"/>
              </a:solidFill>
            </a:endParaRPr>
          </a:p>
          <a:p>
            <a:pPr marL="0" indent="0">
              <a:buNone/>
            </a:pPr>
            <a:endParaRPr lang="pl-PL" sz="3200" dirty="0">
              <a:solidFill>
                <a:srgbClr val="7030A0"/>
              </a:solidFill>
            </a:endParaRPr>
          </a:p>
          <a:p>
            <a:pPr marL="0" indent="0">
              <a:buNone/>
            </a:pPr>
            <a:r>
              <a:rPr lang="pl-PL" sz="3200" dirty="0">
                <a:solidFill>
                  <a:srgbClr val="7030A0"/>
                </a:solidFill>
              </a:rPr>
              <a:t>„Kto czyta – żyje wielokrotnie, kto zaś z książkami obcować nie chce, na jeden żywot jest skazany” </a:t>
            </a:r>
          </a:p>
          <a:p>
            <a:pPr marL="0" indent="0">
              <a:buNone/>
            </a:pPr>
            <a:r>
              <a:rPr lang="pl-PL" sz="3200" dirty="0">
                <a:solidFill>
                  <a:srgbClr val="7030A0"/>
                </a:solidFill>
              </a:rPr>
              <a:t>                                                         Józef Czechowicz. </a:t>
            </a:r>
          </a:p>
          <a:p>
            <a:pPr marL="0" indent="0">
              <a:buNone/>
            </a:pPr>
            <a:endParaRPr lang="pl-PL" sz="3200" dirty="0">
              <a:solidFill>
                <a:srgbClr val="0070C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976" y="0"/>
            <a:ext cx="2797024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7777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45"/>
            <a:ext cx="12192000" cy="7527828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0793" y="9045"/>
            <a:ext cx="10058400" cy="1609344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Codzienne czytanie dziecku: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1051510"/>
            <a:ext cx="10058400" cy="4050792"/>
          </a:xfrm>
        </p:spPr>
        <p:txBody>
          <a:bodyPr>
            <a:normAutofit fontScale="92500" lnSpcReduction="1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Zapewnia emocjonalny rozwój dziecka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Rozwija język, pamięć i wyobraźnię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Uczy myślenia, poprawia koncentrację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Wzmacnia poczucie własnej wartości dziecka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Poszerza wiedzę ogólną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Ułatwia naukę, pomaga odnieść sukces w szkole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Uczy wartości moralnych, pomaga w wychowaniu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Zapobiega uzależnieniu od telewizji i komputerów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Chroni przed zagrożeniami ze strony masowej kultury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Kształtuje nawyk czytania i zdobywania wiedzy na całe życie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12092" y="9045"/>
            <a:ext cx="2779908" cy="2084931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90793" y="4824074"/>
            <a:ext cx="1181488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Stare  porzekadło  głosi,  że  książka  jest  najlepszym  przyjacielem.  Pozwala dziecku zdystansować się wobec własnych doświadczeń, spojrzeć  na  siebie  i  swoje  życie  z  daleka,  jakby  przez  odwróconą  lornetkę.  Widząc  problemy  innych,  ich  zmagania  z  losem,  ich  ból,  cierpienie  i  radość,  ich  zawody  i  porażki,  smak  klęski,  gorycz  za-wiedzionych przyjaźni, dzieląc radość ich szczęścia.</a:t>
            </a:r>
          </a:p>
        </p:txBody>
      </p:sp>
    </p:spTree>
    <p:extLst>
      <p:ext uri="{BB962C8B-B14F-4D97-AF65-F5344CB8AC3E}">
        <p14:creationId xmlns:p14="http://schemas.microsoft.com/office/powerpoint/2010/main" val="4207355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400033" cy="685261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0030" y="32482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Zalety czytania książek przez młodzież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6691423" y="2376116"/>
            <a:ext cx="5820479" cy="4050792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pl-PL" b="1" dirty="0">
                <a:solidFill>
                  <a:srgbClr val="FFFF00"/>
                </a:solidFill>
              </a:rPr>
              <a:t>KSIĄŻKA: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Pomaga rozwijać język i słownictwo;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Stawia pytania do przemyśleń;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Uczy </a:t>
            </a:r>
            <a:r>
              <a:rPr lang="pl-PL" dirty="0" err="1">
                <a:solidFill>
                  <a:srgbClr val="FFFF00"/>
                </a:solidFill>
              </a:rPr>
              <a:t>zachowań</a:t>
            </a:r>
            <a:r>
              <a:rPr lang="pl-PL" dirty="0">
                <a:solidFill>
                  <a:srgbClr val="FFFF00"/>
                </a:solidFill>
              </a:rPr>
              <a:t> etycznych;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Pomaga zrozumieć siebie;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Dostarcza rozrywki i emocji;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Rozwija uczucia i zdolność do empatii;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Dostarcza wiedzy;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Tłumaczy rzeczywistość;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Pobudza fantazję;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Jest towarzyszem w samotności;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solidFill>
                  <a:srgbClr val="FFFF00"/>
                </a:solidFill>
              </a:rPr>
              <a:t>Rozwija myślenie;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00033" y="0"/>
            <a:ext cx="2791967" cy="2093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1963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Wieloletni „Narodowy Program Rozwoju Czytelnictwa 2016-2020”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W październiku 2015 r. rząd rozpoczął wieloletni „Narodowy Program Rozwoju Czytelnictwa 2016-2020”, który ma na celu przeciwdziałanie zjawisku spadania poziomu czytelnictwa wśród dzieci i młodzieży. Realizacja programu oparta jest na współdziałaniu dwóch Ministerstw: Kultury i Edukacji. Priorytetami programu są m. in. zakup nowości wydawniczych do bibliotek publicznych, pedagogicznych i szkolnych oraz inwestycje w infrastrukturę bibliotek.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 Publiczna Szkoła Podstawowa w Woli Morawickiej przystąpiła do Programu w 2019 roku i w roku szkolnym 2019/2020 realizuje wymogi programowe. Zbiory biblioteki powiększą się o nowości czytelnicze zakupione z dotacji. Jednocześnie w szkole oraz bibliotece kontynuowane będę działania propagujące czytelnictwo.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94127" y="-1"/>
            <a:ext cx="2497873" cy="18734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34190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Strony internetowe, które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warto odwiedzić: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1069848" y="2121408"/>
            <a:ext cx="4804479" cy="405079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>
                <a:hlinkClick r:id="rId2"/>
              </a:rPr>
              <a:t>http://www.calapolskaczytadzieciom.pl/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3"/>
              </a:rPr>
              <a:t>http://www.ryms.pl/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4"/>
              </a:rPr>
              <a:t>https://czasdzieci.pl/warszawa/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5"/>
              </a:rPr>
              <a:t>http://lubimyczytac.pl/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6"/>
              </a:rPr>
              <a:t>https://www.biblionetka.pl/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7"/>
              </a:rPr>
              <a:t>https://wolnelektury.pl/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8"/>
              </a:rPr>
              <a:t>https://nakanapie.pl/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9"/>
              </a:rPr>
              <a:t>http://wielki-czlowiek.pl/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10"/>
              </a:rPr>
              <a:t>https://instytutksiazki.pl/</a:t>
            </a:r>
            <a:endParaRPr lang="pl-PL" dirty="0"/>
          </a:p>
          <a:p>
            <a:pPr marL="0" indent="0">
              <a:buNone/>
            </a:pPr>
            <a:r>
              <a:rPr lang="pl-PL" dirty="0">
                <a:hlinkClick r:id="rId11"/>
              </a:rPr>
              <a:t>https://czytamsobie.pl/</a:t>
            </a:r>
            <a:endParaRPr lang="pl-PL" dirty="0"/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578898" y="0"/>
            <a:ext cx="2613102" cy="1959827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6056745" y="2286000"/>
            <a:ext cx="6135255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1086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36945"/>
            <a:ext cx="6896100" cy="4572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619529" y="4535055"/>
            <a:ext cx="1049274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>
                <a:solidFill>
                  <a:srgbClr val="0070C0"/>
                </a:solidFill>
              </a:rPr>
              <a:t>„Książka i możność czytania to jeden</a:t>
            </a:r>
          </a:p>
          <a:p>
            <a:r>
              <a:rPr lang="pl-PL" sz="3200" b="1" dirty="0">
                <a:solidFill>
                  <a:srgbClr val="0070C0"/>
                </a:solidFill>
              </a:rPr>
              <a:t> z największych cudów ludzkiej cywilizacji</a:t>
            </a:r>
            <a:r>
              <a:rPr lang="pl-PL" sz="3200" dirty="0">
                <a:solidFill>
                  <a:srgbClr val="0070C0"/>
                </a:solidFill>
              </a:rPr>
              <a:t>.”</a:t>
            </a:r>
          </a:p>
          <a:p>
            <a:r>
              <a:rPr lang="pl-PL" sz="3200" dirty="0"/>
              <a:t>                                                                             </a:t>
            </a:r>
          </a:p>
          <a:p>
            <a:r>
              <a:rPr lang="pl-PL" sz="3200" dirty="0"/>
              <a:t>                                                                   Maria Dąbrowska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64392" y="0"/>
            <a:ext cx="2527608" cy="1895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029644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Bibliografia: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816187" y="729673"/>
            <a:ext cx="10058400" cy="3269377"/>
          </a:xfrm>
        </p:spPr>
        <p:txBody>
          <a:bodyPr>
            <a:normAutofit fontScale="77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Biała A.- ,, Kształtowanie postaw czytelniczych u dzieci’’(</a:t>
            </a:r>
            <a:r>
              <a:rPr lang="pl-PL" dirty="0">
                <a:hlinkClick r:id="rId2"/>
              </a:rPr>
              <a:t>www.publikacje.edu.pl</a:t>
            </a:r>
            <a:r>
              <a:rPr lang="pl-PL" dirty="0"/>
              <a:t>)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 err="1"/>
              <a:t>Chorkowa</a:t>
            </a:r>
            <a:r>
              <a:rPr lang="pl-PL" dirty="0"/>
              <a:t> M.- „Wpływ czytania na rozwój intelektualny dzieci i młodzieży...”, Gorzów Wlk. 2014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„Książką połączeni czyli o roli czytania w życiu dziecka”, Instytut Książki, Kraków 2017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Stan czytelnictwa w Polsce w 2018 r., Biblioteka Narodowa 2019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hlinkClick r:id="rId3"/>
              </a:rPr>
              <a:t>https://portal.librus.pl/szkola/artykuly/czytanie-kapital-na-cale-zycie</a:t>
            </a: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>
                <a:hlinkClick r:id="rId4"/>
              </a:rPr>
              <a:t>http://wielki-czlowiek.pl/wp-content/themes/wielki-czlowiek/img/broszura.pdf</a:t>
            </a:r>
            <a:endParaRPr lang="pl-PL" dirty="0"/>
          </a:p>
          <a:p>
            <a:pPr marL="0" indent="0">
              <a:buNone/>
            </a:pPr>
            <a:r>
              <a:rPr lang="pl-PL" dirty="0"/>
              <a:t>Ilustracje </a:t>
            </a:r>
            <a:r>
              <a:rPr lang="pl-PL" dirty="0" err="1"/>
              <a:t>wylorzystane</a:t>
            </a:r>
            <a:r>
              <a:rPr lang="pl-PL" dirty="0"/>
              <a:t> w prezentacji pochodzą z portalu   https://pixabay.com/pl/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560314" y="0"/>
            <a:ext cx="2631686" cy="1973766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4246418"/>
            <a:ext cx="6858000" cy="26115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7689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69848" y="484632"/>
            <a:ext cx="6098666" cy="1609344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CZYTANIE...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2081" y="4372462"/>
            <a:ext cx="3779868" cy="2412682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3880" y="1874520"/>
            <a:ext cx="3257550" cy="2171700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4442691" y="4919157"/>
            <a:ext cx="65757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/>
              <a:t>Jeżeli od najmłodszych lat uda nam się ukształtować pozytywny stosunek do czytania, będzie on procentował w całym późniejszym życiu dziecka.</a:t>
            </a: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90276" y="356001"/>
            <a:ext cx="2996565" cy="1997710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70650" y="2572503"/>
            <a:ext cx="3178492" cy="21278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97704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CZYTANIE...</a:t>
            </a:r>
          </a:p>
        </p:txBody>
      </p:sp>
      <p:pic>
        <p:nvPicPr>
          <p:cNvPr id="4" name="Symbol zastępczy zawartości 3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890619" y="2314575"/>
            <a:ext cx="5745630" cy="3565236"/>
          </a:xfrm>
          <a:prstGeom prst="rect">
            <a:avLst/>
          </a:prstGeom>
        </p:spPr>
      </p:pic>
      <p:sp>
        <p:nvSpPr>
          <p:cNvPr id="6" name="pole tekstowe 5"/>
          <p:cNvSpPr txBox="1"/>
          <p:nvPr/>
        </p:nvSpPr>
        <p:spPr>
          <a:xfrm>
            <a:off x="1639339" y="1607165"/>
            <a:ext cx="29032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400" b="1" dirty="0"/>
              <a:t>Biegłość czytania</a:t>
            </a:r>
          </a:p>
        </p:txBody>
      </p:sp>
      <p:sp>
        <p:nvSpPr>
          <p:cNvPr id="7" name="Strzałka w dół 6"/>
          <p:cNvSpPr/>
          <p:nvPr/>
        </p:nvSpPr>
        <p:spPr>
          <a:xfrm>
            <a:off x="2811780" y="2068830"/>
            <a:ext cx="434340" cy="49149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/>
          <p:cNvSpPr txBox="1"/>
          <p:nvPr/>
        </p:nvSpPr>
        <p:spPr>
          <a:xfrm>
            <a:off x="1739591" y="3876714"/>
            <a:ext cx="46974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Zdolność do dalszego kształcenia</a:t>
            </a:r>
          </a:p>
        </p:txBody>
      </p:sp>
      <p:sp>
        <p:nvSpPr>
          <p:cNvPr id="9" name="pole tekstowe 8"/>
          <p:cNvSpPr txBox="1"/>
          <p:nvPr/>
        </p:nvSpPr>
        <p:spPr>
          <a:xfrm>
            <a:off x="1739590" y="2597746"/>
            <a:ext cx="466501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400" b="1" dirty="0"/>
              <a:t>Czytanie ze zrozumieniem</a:t>
            </a:r>
          </a:p>
        </p:txBody>
      </p:sp>
      <p:sp>
        <p:nvSpPr>
          <p:cNvPr id="10" name="Strzałka w dół 9"/>
          <p:cNvSpPr/>
          <p:nvPr/>
        </p:nvSpPr>
        <p:spPr>
          <a:xfrm>
            <a:off x="2811780" y="3187085"/>
            <a:ext cx="434340" cy="56195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4124" y="0"/>
            <a:ext cx="2797876" cy="2098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86040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8502" y="40965"/>
            <a:ext cx="12192000" cy="7468199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18502" y="40965"/>
            <a:ext cx="10058400" cy="1609344"/>
          </a:xfrm>
        </p:spPr>
        <p:txBody>
          <a:bodyPr/>
          <a:lstStyle/>
          <a:p>
            <a:r>
              <a:rPr lang="pl-PL" dirty="0">
                <a:solidFill>
                  <a:srgbClr val="0070C0"/>
                </a:solidFill>
              </a:rPr>
              <a:t>Czytanie…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0" y="3349845"/>
            <a:ext cx="10058400" cy="3577428"/>
          </a:xfrm>
        </p:spPr>
        <p:txBody>
          <a:bodyPr>
            <a:normAutofit/>
          </a:bodyPr>
          <a:lstStyle/>
          <a:p>
            <a:r>
              <a:rPr lang="pl-PL" b="1" dirty="0"/>
              <a:t>Istotą czytania jest rozumienie;</a:t>
            </a:r>
          </a:p>
          <a:p>
            <a:r>
              <a:rPr lang="pl-PL" b="1" dirty="0"/>
              <a:t>Jeśli ktoś nie rozumie tekstu, trzeba uznać, że nie potrafi czytać. </a:t>
            </a:r>
          </a:p>
          <a:p>
            <a:r>
              <a:rPr lang="pl-PL" b="1" dirty="0"/>
              <a:t>Nauka czytania jest jak stawianie domu.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FFFF00"/>
                </a:solidFill>
              </a:rPr>
              <a:t>CZYTAJCIE DZIECIOM 20 MINUT DZIENNIE. </a:t>
            </a:r>
          </a:p>
          <a:p>
            <a:pPr marL="0" indent="0">
              <a:buNone/>
            </a:pPr>
            <a:r>
              <a:rPr lang="pl-PL" sz="3600" b="1" dirty="0">
                <a:solidFill>
                  <a:srgbClr val="FFFF00"/>
                </a:solidFill>
              </a:rPr>
              <a:t>CODZIENNIE!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93693" y="0"/>
            <a:ext cx="2798307" cy="2097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51057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Stan czytelnictwa wg ostatnich badań Biblioteki Narodowej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r>
              <a:rPr lang="pl-PL" dirty="0"/>
              <a:t> Biblioteka Narodowa w marcu 2019 r. udostępniła wyniki badania stanu czytelnictwa w Polsce za rok 2018. Tegoroczna edycja badań została przeprowadzona w IX  oraz XII 2018 roku  na próbie 2076 Polaków,  którzy ukończyli przynajmniej 15 lat.</a:t>
            </a:r>
          </a:p>
          <a:p>
            <a:endParaRPr lang="pl-PL" dirty="0"/>
          </a:p>
          <a:p>
            <a:r>
              <a:rPr lang="pl-PL" dirty="0"/>
              <a:t>Co najmniej jedną książkę rocznie przeczytało 37% Polaków. 9% badanych czyta ponad 7 książek rocznie, a nieco ponad 60% – nie przeczytało ani jednej. </a:t>
            </a:r>
          </a:p>
        </p:txBody>
      </p:sp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35376" y="13716"/>
            <a:ext cx="2356624" cy="2080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6764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79258" y="1"/>
            <a:ext cx="2512741" cy="1884556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Rola rodziny w rozbudzaniu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potrzeb czytelniczych u dzieci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endParaRPr lang="pl-PL" dirty="0"/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Czytanie to inwestycja w rozwój własnych dzieci.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Czytanie małym dzieciom książek to doskonała metoda wychowawcza.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18842" y="2261576"/>
            <a:ext cx="2447209" cy="248559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62755" y="2489172"/>
            <a:ext cx="3048000" cy="24840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06968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93184" y="3335847"/>
            <a:ext cx="1515883" cy="2273825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2194" y="2050768"/>
            <a:ext cx="1957853" cy="2594745"/>
          </a:xfrm>
          <a:prstGeom prst="rect">
            <a:avLst/>
          </a:prstGeom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1233" y="2121307"/>
            <a:ext cx="4115067" cy="2745872"/>
          </a:xfrm>
          <a:prstGeom prst="rect">
            <a:avLst/>
          </a:prstGeom>
        </p:spPr>
      </p:pic>
      <p:pic>
        <p:nvPicPr>
          <p:cNvPr id="4" name="Obraz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74491" y="0"/>
            <a:ext cx="2117509" cy="1588132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Rola rodziny w rozbudzaniu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potrzeb czytelniczych u dzieci 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238575" y="4672844"/>
            <a:ext cx="6946392" cy="226586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Codzienny kontakt  z książką, 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Dorosły który czyta dziecku w ciągu dnia lub przed snem,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dirty="0"/>
              <a:t>Jeżeli od najmłodszych lat uda nam się ukształtować pozytywny stosunek do czytania, będzie on procentował w całym późniejszym życiu dziecka.</a:t>
            </a:r>
          </a:p>
        </p:txBody>
      </p:sp>
    </p:spTree>
    <p:extLst>
      <p:ext uri="{BB962C8B-B14F-4D97-AF65-F5344CB8AC3E}">
        <p14:creationId xmlns:p14="http://schemas.microsoft.com/office/powerpoint/2010/main" val="36708142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04611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58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B0F0"/>
                </a:solidFill>
              </a:rPr>
              <a:t>Zalety czytania dzieciom </a:t>
            </a:r>
            <a:br>
              <a:rPr lang="pl-PL" dirty="0">
                <a:solidFill>
                  <a:srgbClr val="00B0F0"/>
                </a:solidFill>
              </a:rPr>
            </a:br>
            <a:r>
              <a:rPr lang="pl-PL" dirty="0">
                <a:solidFill>
                  <a:srgbClr val="00B0F0"/>
                </a:solidFill>
              </a:rPr>
              <a:t>w wieku 0-3 lata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75553" y="1484099"/>
            <a:ext cx="10058400" cy="4050792"/>
          </a:xfrm>
        </p:spPr>
        <p:txBody>
          <a:bodyPr>
            <a:normAutofit fontScale="925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buduje więź emocjonalną,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daje dziecku poczucie bliskości i bezpieczeństwa,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usprawnia koordynację wzrokowo-ruchową,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uczy myślenia przyczynowo - skutkowego,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kojarzenia faktów i wyciągania wniosków,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wspomaga rozwój mowy poprzez przyswajanie intonacji i melodii języka,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uspokaja, 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wzmacnia poczucie przynależności do rodziny,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dostarcza podstawowej wiedzy o otaczającym świecie, np. o ludziach i przedmiotach,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przekazuje wzorce osobowe,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uczy wyrażać własne potrzeby i oczekiwania wobec innych.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00" y="0"/>
            <a:ext cx="2115495" cy="15911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37339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85995" cy="7583055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1557" y="0"/>
            <a:ext cx="10058400" cy="1609344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0070C0"/>
                </a:solidFill>
              </a:rPr>
              <a:t>Zalety czytania dzieciom </a:t>
            </a:r>
            <a:br>
              <a:rPr lang="pl-PL" dirty="0">
                <a:solidFill>
                  <a:srgbClr val="0070C0"/>
                </a:solidFill>
              </a:rPr>
            </a:br>
            <a:r>
              <a:rPr lang="pl-PL" dirty="0">
                <a:solidFill>
                  <a:srgbClr val="0070C0"/>
                </a:solidFill>
              </a:rPr>
              <a:t>w wieku 3-6 lat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-28678" y="1428680"/>
            <a:ext cx="10058400" cy="4050792"/>
          </a:xfrm>
        </p:spPr>
        <p:txBody>
          <a:bodyPr>
            <a:normAutofit fontScale="85000" lnSpcReduction="20000"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pomaga poznać, nazwać i wyrażać emocje, pokazuje, jak sobie z nimi radzić,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rozwija kompetencje poznawcze,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usprawnia myślenie, pamięć i mowę,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uczy rozróżniać świat zewnętrzny od świata odczuć i wrażeń,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pomaga oswoić trudne tematy i pokonywać lęki,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daje nowe wzory osobowe oraz wskazówki, jak postępować w nieznanych dotąd sytuacjach,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rozwija zainteresowanie słowem pisanym oraz rozbudza w dziecku gotowość do nauki samodzielnego czytania,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daje dziecku wiedzę o sobie i otaczającym go świecie,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jest dla dziecka czasem relaksu, pozwalającym na odreagowanie emocji,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rozwija kreatywność i wyobraźnię,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pl-PL" b="1" dirty="0">
                <a:solidFill>
                  <a:srgbClr val="FFFF00"/>
                </a:solidFill>
              </a:rPr>
              <a:t>jest świetnym pretekstem do rozmowy i wyprawy w miejsca związane z jej tematem</a:t>
            </a:r>
            <a:r>
              <a:rPr lang="pl-PL" b="1" dirty="0"/>
              <a:t>.</a:t>
            </a: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70500" y="0"/>
            <a:ext cx="2115495" cy="1591194"/>
          </a:xfrm>
          <a:prstGeom prst="rect">
            <a:avLst/>
          </a:prstGeom>
        </p:spPr>
      </p:pic>
      <p:sp>
        <p:nvSpPr>
          <p:cNvPr id="6" name="Prostokąt 5"/>
          <p:cNvSpPr/>
          <p:nvPr/>
        </p:nvSpPr>
        <p:spPr>
          <a:xfrm>
            <a:off x="183757" y="5479472"/>
            <a:ext cx="1162955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/>
              <a:t>Czytanie  ma  nieoceniony  udział  w  rozwoju  osobowości,  pomaga  utrzymywać  równowagę  emocjonalną,  chroni  przed  negatywnymi  </a:t>
            </a:r>
            <a:r>
              <a:rPr lang="pl-PL" dirty="0" err="1"/>
              <a:t>skut-kami</a:t>
            </a:r>
            <a:r>
              <a:rPr lang="pl-PL" dirty="0"/>
              <a:t>  przeżywanych  emocji.  Lektura  książek,  razem  z  rodzicem  i  samodzielnie,  rozbudza  i  kształtuje  wrażliwość  emocjonalną  dziecka,  daje  wewnętrzną  siłę  do  radzenia  sobie  z  trud-</a:t>
            </a:r>
            <a:r>
              <a:rPr lang="pl-PL" dirty="0" err="1"/>
              <a:t>nościami</a:t>
            </a:r>
            <a:r>
              <a:rPr lang="pl-PL" dirty="0"/>
              <a:t>  i  regulowania  własnych  emocji. </a:t>
            </a:r>
          </a:p>
        </p:txBody>
      </p:sp>
    </p:spTree>
    <p:extLst>
      <p:ext uri="{BB962C8B-B14F-4D97-AF65-F5344CB8AC3E}">
        <p14:creationId xmlns:p14="http://schemas.microsoft.com/office/powerpoint/2010/main" val="151878121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rewniana czcionka">
  <a:themeElements>
    <a:clrScheme name="Drewniana czcionka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Drewniana czcionka">
      <a:majorFont>
        <a:latin typeface="Rockwell Condensed" panose="02060603050405020104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 panose="02060603020205020403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Drewniana czcionka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70000"/>
                <a:shade val="63000"/>
              </a:schemeClr>
              <a:schemeClr val="phClr">
                <a:tint val="10000"/>
                <a:satMod val="150000"/>
              </a:schemeClr>
            </a:duotone>
          </a:blip>
          <a:tile tx="0" ty="0" sx="60000" sy="59000" flip="none" algn="tl"/>
        </a:blipFill>
        <a:blipFill rotWithShape="1">
          <a:blip xmlns:r="http://schemas.openxmlformats.org/officeDocument/2006/relationships" r:embed="rId1">
            <a:duotone>
              <a:schemeClr val="phClr">
                <a:shade val="36000"/>
                <a:satMod val="120000"/>
              </a:schemeClr>
              <a:schemeClr val="phClr">
                <a:tint val="40000"/>
              </a:schemeClr>
            </a:duotone>
          </a:blip>
          <a:tile tx="0" ty="0" sx="60000" sy="59000" flip="none" algn="tl"/>
        </a:blip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solidFill>
          <a:schemeClr val="phClr">
            <a:shade val="97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75000"/>
                <a:shade val="58000"/>
                <a:satMod val="120000"/>
              </a:schemeClr>
              <a:schemeClr val="phClr">
                <a:tint val="50000"/>
                <a:shade val="96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ood Type" id="{7ACABC62-BF99-48CF-A9DC-4DB89C7B13DC}" vid="{142A1326-48AB-42A9-8428-CB14AA30176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327</TotalTime>
  <Words>1857</Words>
  <Application>Microsoft Office PowerPoint</Application>
  <PresentationFormat>Panoramiczny</PresentationFormat>
  <Paragraphs>167</Paragraphs>
  <Slides>17</Slides>
  <Notes>14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22" baseType="lpstr">
      <vt:lpstr>Calibri</vt:lpstr>
      <vt:lpstr>Rockwell</vt:lpstr>
      <vt:lpstr>Rockwell Condensed</vt:lpstr>
      <vt:lpstr>Wingdings</vt:lpstr>
      <vt:lpstr>Drewniana czcionka</vt:lpstr>
      <vt:lpstr>Wpływ czytania na rozwój dzieci i młodzieży</vt:lpstr>
      <vt:lpstr>CZYTANIE...</vt:lpstr>
      <vt:lpstr>CZYTANIE...</vt:lpstr>
      <vt:lpstr>Czytanie…</vt:lpstr>
      <vt:lpstr>Stan czytelnictwa wg ostatnich badań Biblioteki Narodowej</vt:lpstr>
      <vt:lpstr>Rola rodziny w rozbudzaniu  potrzeb czytelniczych u dzieci</vt:lpstr>
      <vt:lpstr>Rola rodziny w rozbudzaniu  potrzeb czytelniczych u dzieci </vt:lpstr>
      <vt:lpstr>Zalety czytania dzieciom  w wieku 0-3 lata</vt:lpstr>
      <vt:lpstr>Zalety czytania dzieciom  w wieku 3-6 lat</vt:lpstr>
      <vt:lpstr>Zalety czytania dzieciom  w wieku 6-10 lat</vt:lpstr>
      <vt:lpstr>Czytanie…</vt:lpstr>
      <vt:lpstr>Codzienne czytanie dziecku:</vt:lpstr>
      <vt:lpstr>Zalety czytania książek przez młodzież</vt:lpstr>
      <vt:lpstr>Wieloletni „Narodowy Program Rozwoju Czytelnictwa 2016-2020”</vt:lpstr>
      <vt:lpstr>Strony internetowe, które  warto odwiedzić:</vt:lpstr>
      <vt:lpstr>Prezentacja programu PowerPoint</vt:lpstr>
      <vt:lpstr>Bibliografia: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Wpływ czytania na rozwój dzieci i młodzieży</dc:title>
  <dc:creator>HP</dc:creator>
  <cp:lastModifiedBy>Katarzyna Jamużna</cp:lastModifiedBy>
  <cp:revision>36</cp:revision>
  <dcterms:created xsi:type="dcterms:W3CDTF">2019-12-09T12:17:34Z</dcterms:created>
  <dcterms:modified xsi:type="dcterms:W3CDTF">2020-04-21T16:34:29Z</dcterms:modified>
</cp:coreProperties>
</file>